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6" r:id="rId21"/>
  </p:sldIdLst>
  <p:sldSz cx="14630400" cy="8229600"/>
  <p:notesSz cx="8229600" cy="14630400"/>
  <p:embeddedFontLst>
    <p:embeddedFont>
      <p:font typeface="Tomorrow" panose="020B0604020202020204" charset="0"/>
      <p:regular r:id="rId23"/>
    </p:embeddedFont>
    <p:embeddedFont>
      <p:font typeface="Tomorrow Semi Bold" panose="020B0604020202020204" charset="0"/>
      <p:regular r:id="rId24"/>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1E1C-6C01-4236-9616-5412A2C7F85F}" v="2" dt="2024-11-10T15:49:11.538"/>
    <p1510:client id="{A618F475-7AC6-475F-874E-683059E5C60C}" v="1" dt="2024-11-11T05:30:51.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4" d="100"/>
          <a:sy n="134" d="100"/>
        </p:scale>
        <p:origin x="27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l Telo" userId="fe634e7b74a3d0f5" providerId="LiveId" clId="{81941E1C-6C01-4236-9616-5412A2C7F85F}"/>
    <pc:docChg chg="undo custSel modSld">
      <pc:chgData name="Mikel Telo" userId="fe634e7b74a3d0f5" providerId="LiveId" clId="{81941E1C-6C01-4236-9616-5412A2C7F85F}" dt="2024-11-10T15:49:11.538" v="55"/>
      <pc:docMkLst>
        <pc:docMk/>
      </pc:docMkLst>
      <pc:sldChg chg="modTransition">
        <pc:chgData name="Mikel Telo" userId="fe634e7b74a3d0f5" providerId="LiveId" clId="{81941E1C-6C01-4236-9616-5412A2C7F85F}" dt="2024-11-10T15:49:11.538" v="55"/>
        <pc:sldMkLst>
          <pc:docMk/>
          <pc:sldMk cId="0" sldId="256"/>
        </pc:sldMkLst>
      </pc:sldChg>
      <pc:sldChg chg="modTransition">
        <pc:chgData name="Mikel Telo" userId="fe634e7b74a3d0f5" providerId="LiveId" clId="{81941E1C-6C01-4236-9616-5412A2C7F85F}" dt="2024-11-10T15:49:11.538" v="55"/>
        <pc:sldMkLst>
          <pc:docMk/>
          <pc:sldMk cId="0" sldId="257"/>
        </pc:sldMkLst>
      </pc:sldChg>
      <pc:sldChg chg="modTransition">
        <pc:chgData name="Mikel Telo" userId="fe634e7b74a3d0f5" providerId="LiveId" clId="{81941E1C-6C01-4236-9616-5412A2C7F85F}" dt="2024-11-10T15:49:11.538" v="55"/>
        <pc:sldMkLst>
          <pc:docMk/>
          <pc:sldMk cId="0" sldId="258"/>
        </pc:sldMkLst>
      </pc:sldChg>
      <pc:sldChg chg="modTransition">
        <pc:chgData name="Mikel Telo" userId="fe634e7b74a3d0f5" providerId="LiveId" clId="{81941E1C-6C01-4236-9616-5412A2C7F85F}" dt="2024-11-10T15:49:11.538" v="55"/>
        <pc:sldMkLst>
          <pc:docMk/>
          <pc:sldMk cId="0" sldId="259"/>
        </pc:sldMkLst>
      </pc:sldChg>
      <pc:sldChg chg="modTransition">
        <pc:chgData name="Mikel Telo" userId="fe634e7b74a3d0f5" providerId="LiveId" clId="{81941E1C-6C01-4236-9616-5412A2C7F85F}" dt="2024-11-10T15:49:11.538" v="55"/>
        <pc:sldMkLst>
          <pc:docMk/>
          <pc:sldMk cId="0" sldId="260"/>
        </pc:sldMkLst>
      </pc:sldChg>
      <pc:sldChg chg="modTransition">
        <pc:chgData name="Mikel Telo" userId="fe634e7b74a3d0f5" providerId="LiveId" clId="{81941E1C-6C01-4236-9616-5412A2C7F85F}" dt="2024-11-10T15:49:11.538" v="55"/>
        <pc:sldMkLst>
          <pc:docMk/>
          <pc:sldMk cId="0" sldId="261"/>
        </pc:sldMkLst>
      </pc:sldChg>
      <pc:sldChg chg="modSp mod modTransition">
        <pc:chgData name="Mikel Telo" userId="fe634e7b74a3d0f5" providerId="LiveId" clId="{81941E1C-6C01-4236-9616-5412A2C7F85F}" dt="2024-11-10T15:49:11.538" v="55"/>
        <pc:sldMkLst>
          <pc:docMk/>
          <pc:sldMk cId="0" sldId="262"/>
        </pc:sldMkLst>
        <pc:picChg chg="mod">
          <ac:chgData name="Mikel Telo" userId="fe634e7b74a3d0f5" providerId="LiveId" clId="{81941E1C-6C01-4236-9616-5412A2C7F85F}" dt="2024-11-10T15:40:55.732" v="5" actId="1076"/>
          <ac:picMkLst>
            <pc:docMk/>
            <pc:sldMk cId="0" sldId="262"/>
            <ac:picMk id="4" creationId="{00000000-0000-0000-0000-000000000000}"/>
          </ac:picMkLst>
        </pc:picChg>
      </pc:sldChg>
      <pc:sldChg chg="modTransition">
        <pc:chgData name="Mikel Telo" userId="fe634e7b74a3d0f5" providerId="LiveId" clId="{81941E1C-6C01-4236-9616-5412A2C7F85F}" dt="2024-11-10T15:49:11.538" v="55"/>
        <pc:sldMkLst>
          <pc:docMk/>
          <pc:sldMk cId="0" sldId="263"/>
        </pc:sldMkLst>
      </pc:sldChg>
      <pc:sldChg chg="addSp delSp modSp mod modTransition">
        <pc:chgData name="Mikel Telo" userId="fe634e7b74a3d0f5" providerId="LiveId" clId="{81941E1C-6C01-4236-9616-5412A2C7F85F}" dt="2024-11-10T15:49:11.538" v="55"/>
        <pc:sldMkLst>
          <pc:docMk/>
          <pc:sldMk cId="0" sldId="264"/>
        </pc:sldMkLst>
        <pc:spChg chg="mod">
          <ac:chgData name="Mikel Telo" userId="fe634e7b74a3d0f5" providerId="LiveId" clId="{81941E1C-6C01-4236-9616-5412A2C7F85F}" dt="2024-11-10T15:46:50.699" v="41" actId="21"/>
          <ac:spMkLst>
            <pc:docMk/>
            <pc:sldMk cId="0" sldId="264"/>
            <ac:spMk id="3" creationId="{00000000-0000-0000-0000-000000000000}"/>
          </ac:spMkLst>
        </pc:spChg>
        <pc:spChg chg="del mod">
          <ac:chgData name="Mikel Telo" userId="fe634e7b74a3d0f5" providerId="LiveId" clId="{81941E1C-6C01-4236-9616-5412A2C7F85F}" dt="2024-11-10T15:45:56.995" v="33" actId="478"/>
          <ac:spMkLst>
            <pc:docMk/>
            <pc:sldMk cId="0" sldId="264"/>
            <ac:spMk id="4" creationId="{00000000-0000-0000-0000-000000000000}"/>
          </ac:spMkLst>
        </pc:spChg>
        <pc:spChg chg="del">
          <ac:chgData name="Mikel Telo" userId="fe634e7b74a3d0f5" providerId="LiveId" clId="{81941E1C-6C01-4236-9616-5412A2C7F85F}" dt="2024-11-10T15:45:59.433" v="34" actId="478"/>
          <ac:spMkLst>
            <pc:docMk/>
            <pc:sldMk cId="0" sldId="264"/>
            <ac:spMk id="5" creationId="{00000000-0000-0000-0000-000000000000}"/>
          </ac:spMkLst>
        </pc:spChg>
        <pc:spChg chg="add mod">
          <ac:chgData name="Mikel Telo" userId="fe634e7b74a3d0f5" providerId="LiveId" clId="{81941E1C-6C01-4236-9616-5412A2C7F85F}" dt="2024-11-10T15:47:31.558" v="46" actId="1076"/>
          <ac:spMkLst>
            <pc:docMk/>
            <pc:sldMk cId="0" sldId="264"/>
            <ac:spMk id="8" creationId="{150441A0-D20B-7F70-2041-89B7F42681F0}"/>
          </ac:spMkLst>
        </pc:spChg>
        <pc:picChg chg="mod">
          <ac:chgData name="Mikel Telo" userId="fe634e7b74a3d0f5" providerId="LiveId" clId="{81941E1C-6C01-4236-9616-5412A2C7F85F}" dt="2024-11-10T15:47:50.252" v="53" actId="14100"/>
          <ac:picMkLst>
            <pc:docMk/>
            <pc:sldMk cId="0" sldId="264"/>
            <ac:picMk id="6" creationId="{00000000-0000-0000-0000-000000000000}"/>
          </ac:picMkLst>
        </pc:picChg>
      </pc:sldChg>
      <pc:sldChg chg="modSp mod modTransition">
        <pc:chgData name="Mikel Telo" userId="fe634e7b74a3d0f5" providerId="LiveId" clId="{81941E1C-6C01-4236-9616-5412A2C7F85F}" dt="2024-11-10T15:49:11.538" v="55"/>
        <pc:sldMkLst>
          <pc:docMk/>
          <pc:sldMk cId="0" sldId="265"/>
        </pc:sldMkLst>
        <pc:picChg chg="mod">
          <ac:chgData name="Mikel Telo" userId="fe634e7b74a3d0f5" providerId="LiveId" clId="{81941E1C-6C01-4236-9616-5412A2C7F85F}" dt="2024-11-10T15:44:05.063" v="22" actId="1076"/>
          <ac:picMkLst>
            <pc:docMk/>
            <pc:sldMk cId="0" sldId="265"/>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6"/>
        </pc:sldMkLst>
        <pc:spChg chg="mod">
          <ac:chgData name="Mikel Telo" userId="fe634e7b74a3d0f5" providerId="LiveId" clId="{81941E1C-6C01-4236-9616-5412A2C7F85F}" dt="2024-11-10T15:43:54.968" v="21" actId="947"/>
          <ac:spMkLst>
            <pc:docMk/>
            <pc:sldMk cId="0" sldId="266"/>
            <ac:spMk id="4" creationId="{00000000-0000-0000-0000-000000000000}"/>
          </ac:spMkLst>
        </pc:spChg>
        <pc:picChg chg="mod">
          <ac:chgData name="Mikel Telo" userId="fe634e7b74a3d0f5" providerId="LiveId" clId="{81941E1C-6C01-4236-9616-5412A2C7F85F}" dt="2024-11-10T15:43:38.030" v="20" actId="1076"/>
          <ac:picMkLst>
            <pc:docMk/>
            <pc:sldMk cId="0" sldId="266"/>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7"/>
        </pc:sldMkLst>
        <pc:spChg chg="mod">
          <ac:chgData name="Mikel Telo" userId="fe634e7b74a3d0f5" providerId="LiveId" clId="{81941E1C-6C01-4236-9616-5412A2C7F85F}" dt="2024-11-10T15:43:21.250" v="18" actId="255"/>
          <ac:spMkLst>
            <pc:docMk/>
            <pc:sldMk cId="0" sldId="267"/>
            <ac:spMk id="3" creationId="{00000000-0000-0000-0000-000000000000}"/>
          </ac:spMkLst>
        </pc:spChg>
        <pc:picChg chg="mod">
          <ac:chgData name="Mikel Telo" userId="fe634e7b74a3d0f5" providerId="LiveId" clId="{81941E1C-6C01-4236-9616-5412A2C7F85F}" dt="2024-11-10T15:43:27.160" v="19" actId="1076"/>
          <ac:picMkLst>
            <pc:docMk/>
            <pc:sldMk cId="0" sldId="267"/>
            <ac:picMk id="4" creationId="{00000000-0000-0000-0000-000000000000}"/>
          </ac:picMkLst>
        </pc:picChg>
      </pc:sldChg>
      <pc:sldChg chg="modTransition">
        <pc:chgData name="Mikel Telo" userId="fe634e7b74a3d0f5" providerId="LiveId" clId="{81941E1C-6C01-4236-9616-5412A2C7F85F}" dt="2024-11-10T15:49:11.538" v="55"/>
        <pc:sldMkLst>
          <pc:docMk/>
          <pc:sldMk cId="0" sldId="268"/>
        </pc:sldMkLst>
      </pc:sldChg>
      <pc:sldChg chg="modSp mod modTransition">
        <pc:chgData name="Mikel Telo" userId="fe634e7b74a3d0f5" providerId="LiveId" clId="{81941E1C-6C01-4236-9616-5412A2C7F85F}" dt="2024-11-10T15:49:11.538" v="55"/>
        <pc:sldMkLst>
          <pc:docMk/>
          <pc:sldMk cId="0" sldId="269"/>
        </pc:sldMkLst>
        <pc:picChg chg="mod">
          <ac:chgData name="Mikel Telo" userId="fe634e7b74a3d0f5" providerId="LiveId" clId="{81941E1C-6C01-4236-9616-5412A2C7F85F}" dt="2024-11-10T15:41:58.139" v="6" actId="1076"/>
          <ac:picMkLst>
            <pc:docMk/>
            <pc:sldMk cId="0" sldId="269"/>
            <ac:picMk id="5" creationId="{00000000-0000-0000-0000-000000000000}"/>
          </ac:picMkLst>
        </pc:picChg>
      </pc:sldChg>
      <pc:sldChg chg="modSp mod modTransition">
        <pc:chgData name="Mikel Telo" userId="fe634e7b74a3d0f5" providerId="LiveId" clId="{81941E1C-6C01-4236-9616-5412A2C7F85F}" dt="2024-11-10T15:49:11.538" v="55"/>
        <pc:sldMkLst>
          <pc:docMk/>
          <pc:sldMk cId="0" sldId="270"/>
        </pc:sldMkLst>
        <pc:picChg chg="mod">
          <ac:chgData name="Mikel Telo" userId="fe634e7b74a3d0f5" providerId="LiveId" clId="{81941E1C-6C01-4236-9616-5412A2C7F85F}" dt="2024-11-10T15:42:25.103" v="12" actId="14100"/>
          <ac:picMkLst>
            <pc:docMk/>
            <pc:sldMk cId="0" sldId="270"/>
            <ac:picMk id="2" creationId="{00000000-0000-0000-0000-000000000000}"/>
          </ac:picMkLst>
        </pc:picChg>
      </pc:sldChg>
      <pc:sldChg chg="modSp mod modTransition">
        <pc:chgData name="Mikel Telo" userId="fe634e7b74a3d0f5" providerId="LiveId" clId="{81941E1C-6C01-4236-9616-5412A2C7F85F}" dt="2024-11-10T15:49:11.538" v="55"/>
        <pc:sldMkLst>
          <pc:docMk/>
          <pc:sldMk cId="0" sldId="271"/>
        </pc:sldMkLst>
        <pc:picChg chg="mod">
          <ac:chgData name="Mikel Telo" userId="fe634e7b74a3d0f5" providerId="LiveId" clId="{81941E1C-6C01-4236-9616-5412A2C7F85F}" dt="2024-11-10T15:42:48.533" v="17" actId="14100"/>
          <ac:picMkLst>
            <pc:docMk/>
            <pc:sldMk cId="0" sldId="271"/>
            <ac:picMk id="2" creationId="{00000000-0000-0000-0000-000000000000}"/>
          </ac:picMkLst>
        </pc:picChg>
      </pc:sldChg>
      <pc:sldChg chg="modTransition">
        <pc:chgData name="Mikel Telo" userId="fe634e7b74a3d0f5" providerId="LiveId" clId="{81941E1C-6C01-4236-9616-5412A2C7F85F}" dt="2024-11-10T15:49:11.538" v="55"/>
        <pc:sldMkLst>
          <pc:docMk/>
          <pc:sldMk cId="0" sldId="272"/>
        </pc:sldMkLst>
      </pc:sldChg>
      <pc:sldChg chg="modTransition">
        <pc:chgData name="Mikel Telo" userId="fe634e7b74a3d0f5" providerId="LiveId" clId="{81941E1C-6C01-4236-9616-5412A2C7F85F}" dt="2024-11-10T15:49:11.538" v="55"/>
        <pc:sldMkLst>
          <pc:docMk/>
          <pc:sldMk cId="0" sldId="273"/>
        </pc:sldMkLst>
      </pc:sldChg>
    </pc:docChg>
  </pc:docChgLst>
  <pc:docChgLst>
    <pc:chgData name="Mikel Telo" userId="fe634e7b74a3d0f5" providerId="LiveId" clId="{A618F475-7AC6-475F-874E-683059E5C60C}"/>
    <pc:docChg chg="undo redo custSel addSld delSld modSld">
      <pc:chgData name="Mikel Telo" userId="fe634e7b74a3d0f5" providerId="LiveId" clId="{A618F475-7AC6-475F-874E-683059E5C60C}" dt="2024-11-11T05:33:27.762" v="594" actId="14100"/>
      <pc:docMkLst>
        <pc:docMk/>
      </pc:docMkLst>
      <pc:sldChg chg="addSp delSp modSp mod">
        <pc:chgData name="Mikel Telo" userId="fe634e7b74a3d0f5" providerId="LiveId" clId="{A618F475-7AC6-475F-874E-683059E5C60C}" dt="2024-11-11T05:17:53.602" v="564" actId="20577"/>
        <pc:sldMkLst>
          <pc:docMk/>
          <pc:sldMk cId="0" sldId="256"/>
        </pc:sldMkLst>
        <pc:spChg chg="mod">
          <ac:chgData name="Mikel Telo" userId="fe634e7b74a3d0f5" providerId="LiveId" clId="{A618F475-7AC6-475F-874E-683059E5C60C}" dt="2024-11-11T05:16:15.701" v="306" actId="113"/>
          <ac:spMkLst>
            <pc:docMk/>
            <pc:sldMk cId="0" sldId="256"/>
            <ac:spMk id="3" creationId="{00000000-0000-0000-0000-000000000000}"/>
          </ac:spMkLst>
        </pc:spChg>
        <pc:spChg chg="mod">
          <ac:chgData name="Mikel Telo" userId="fe634e7b74a3d0f5" providerId="LiveId" clId="{A618F475-7AC6-475F-874E-683059E5C60C}" dt="2024-11-11T05:17:53.602" v="564" actId="20577"/>
          <ac:spMkLst>
            <pc:docMk/>
            <pc:sldMk cId="0" sldId="256"/>
            <ac:spMk id="4" creationId="{00000000-0000-0000-0000-000000000000}"/>
          </ac:spMkLst>
        </pc:spChg>
        <pc:spChg chg="add del">
          <ac:chgData name="Mikel Telo" userId="fe634e7b74a3d0f5" providerId="LiveId" clId="{A618F475-7AC6-475F-874E-683059E5C60C}" dt="2024-11-11T05:15:25.134" v="301" actId="22"/>
          <ac:spMkLst>
            <pc:docMk/>
            <pc:sldMk cId="0" sldId="256"/>
            <ac:spMk id="6" creationId="{70CD3D36-E2BE-5698-7915-6D8ED353A5EC}"/>
          </ac:spMkLst>
        </pc:spChg>
      </pc:sldChg>
      <pc:sldChg chg="modSp mod">
        <pc:chgData name="Mikel Telo" userId="fe634e7b74a3d0f5" providerId="LiveId" clId="{A618F475-7AC6-475F-874E-683059E5C60C}" dt="2024-11-11T05:12:39.989" v="272" actId="20577"/>
        <pc:sldMkLst>
          <pc:docMk/>
          <pc:sldMk cId="0" sldId="257"/>
        </pc:sldMkLst>
        <pc:spChg chg="mod">
          <ac:chgData name="Mikel Telo" userId="fe634e7b74a3d0f5" providerId="LiveId" clId="{A618F475-7AC6-475F-874E-683059E5C60C}" dt="2024-11-11T05:12:39.989" v="272" actId="20577"/>
          <ac:spMkLst>
            <pc:docMk/>
            <pc:sldMk cId="0" sldId="257"/>
            <ac:spMk id="11" creationId="{00000000-0000-0000-0000-000000000000}"/>
          </ac:spMkLst>
        </pc:spChg>
      </pc:sldChg>
      <pc:sldChg chg="modSp mod">
        <pc:chgData name="Mikel Telo" userId="fe634e7b74a3d0f5" providerId="LiveId" clId="{A618F475-7AC6-475F-874E-683059E5C60C}" dt="2024-11-10T19:46:26.286" v="0" actId="20577"/>
        <pc:sldMkLst>
          <pc:docMk/>
          <pc:sldMk cId="0" sldId="258"/>
        </pc:sldMkLst>
        <pc:spChg chg="mod">
          <ac:chgData name="Mikel Telo" userId="fe634e7b74a3d0f5" providerId="LiveId" clId="{A618F475-7AC6-475F-874E-683059E5C60C}" dt="2024-11-10T19:46:26.286" v="0" actId="20577"/>
          <ac:spMkLst>
            <pc:docMk/>
            <pc:sldMk cId="0" sldId="258"/>
            <ac:spMk id="25" creationId="{00000000-0000-0000-0000-000000000000}"/>
          </ac:spMkLst>
        </pc:spChg>
      </pc:sldChg>
      <pc:sldChg chg="modSp mod">
        <pc:chgData name="Mikel Telo" userId="fe634e7b74a3d0f5" providerId="LiveId" clId="{A618F475-7AC6-475F-874E-683059E5C60C}" dt="2024-11-10T19:47:19.804" v="5" actId="1076"/>
        <pc:sldMkLst>
          <pc:docMk/>
          <pc:sldMk cId="0" sldId="259"/>
        </pc:sldMkLst>
        <pc:picChg chg="mod">
          <ac:chgData name="Mikel Telo" userId="fe634e7b74a3d0f5" providerId="LiveId" clId="{A618F475-7AC6-475F-874E-683059E5C60C}" dt="2024-11-10T19:47:08.384" v="4" actId="14100"/>
          <ac:picMkLst>
            <pc:docMk/>
            <pc:sldMk cId="0" sldId="259"/>
            <ac:picMk id="18" creationId="{00000000-0000-0000-0000-000000000000}"/>
          </ac:picMkLst>
        </pc:picChg>
        <pc:picChg chg="mod">
          <ac:chgData name="Mikel Telo" userId="fe634e7b74a3d0f5" providerId="LiveId" clId="{A618F475-7AC6-475F-874E-683059E5C60C}" dt="2024-11-10T19:47:19.804" v="5" actId="1076"/>
          <ac:picMkLst>
            <pc:docMk/>
            <pc:sldMk cId="0" sldId="259"/>
            <ac:picMk id="20" creationId="{00000000-0000-0000-0000-000000000000}"/>
          </ac:picMkLst>
        </pc:picChg>
      </pc:sldChg>
      <pc:sldChg chg="modSp mod">
        <pc:chgData name="Mikel Telo" userId="fe634e7b74a3d0f5" providerId="LiveId" clId="{A618F475-7AC6-475F-874E-683059E5C60C}" dt="2024-11-11T05:14:45.360" v="298"/>
        <pc:sldMkLst>
          <pc:docMk/>
          <pc:sldMk cId="0" sldId="260"/>
        </pc:sldMkLst>
        <pc:spChg chg="mod">
          <ac:chgData name="Mikel Telo" userId="fe634e7b74a3d0f5" providerId="LiveId" clId="{A618F475-7AC6-475F-874E-683059E5C60C}" dt="2024-11-11T05:14:45.360" v="298"/>
          <ac:spMkLst>
            <pc:docMk/>
            <pc:sldMk cId="0" sldId="260"/>
            <ac:spMk id="3" creationId="{00000000-0000-0000-0000-000000000000}"/>
          </ac:spMkLst>
        </pc:spChg>
      </pc:sldChg>
      <pc:sldChg chg="modSp mod">
        <pc:chgData name="Mikel Telo" userId="fe634e7b74a3d0f5" providerId="LiveId" clId="{A618F475-7AC6-475F-874E-683059E5C60C}" dt="2024-11-10T19:47:53.943" v="6" actId="255"/>
        <pc:sldMkLst>
          <pc:docMk/>
          <pc:sldMk cId="0" sldId="262"/>
        </pc:sldMkLst>
        <pc:spChg chg="mod">
          <ac:chgData name="Mikel Telo" userId="fe634e7b74a3d0f5" providerId="LiveId" clId="{A618F475-7AC6-475F-874E-683059E5C60C}" dt="2024-11-10T19:47:53.943" v="6" actId="255"/>
          <ac:spMkLst>
            <pc:docMk/>
            <pc:sldMk cId="0" sldId="262"/>
            <ac:spMk id="3" creationId="{00000000-0000-0000-0000-000000000000}"/>
          </ac:spMkLst>
        </pc:spChg>
      </pc:sldChg>
      <pc:sldChg chg="addSp modSp mod">
        <pc:chgData name="Mikel Telo" userId="fe634e7b74a3d0f5" providerId="LiveId" clId="{A618F475-7AC6-475F-874E-683059E5C60C}" dt="2024-11-10T19:50:52.949" v="28" actId="1076"/>
        <pc:sldMkLst>
          <pc:docMk/>
          <pc:sldMk cId="0" sldId="263"/>
        </pc:sldMkLst>
        <pc:spChg chg="mod">
          <ac:chgData name="Mikel Telo" userId="fe634e7b74a3d0f5" providerId="LiveId" clId="{A618F475-7AC6-475F-874E-683059E5C60C}" dt="2024-11-10T19:50:12.677" v="21" actId="1076"/>
          <ac:spMkLst>
            <pc:docMk/>
            <pc:sldMk cId="0" sldId="263"/>
            <ac:spMk id="3" creationId="{00000000-0000-0000-0000-000000000000}"/>
          </ac:spMkLst>
        </pc:spChg>
        <pc:spChg chg="mod">
          <ac:chgData name="Mikel Telo" userId="fe634e7b74a3d0f5" providerId="LiveId" clId="{A618F475-7AC6-475F-874E-683059E5C60C}" dt="2024-11-10T19:50:52.949" v="28" actId="1076"/>
          <ac:spMkLst>
            <pc:docMk/>
            <pc:sldMk cId="0" sldId="263"/>
            <ac:spMk id="5" creationId="{00000000-0000-0000-0000-000000000000}"/>
          </ac:spMkLst>
        </pc:spChg>
        <pc:spChg chg="add mod">
          <ac:chgData name="Mikel Telo" userId="fe634e7b74a3d0f5" providerId="LiveId" clId="{A618F475-7AC6-475F-874E-683059E5C60C}" dt="2024-11-10T19:50:48.964" v="27" actId="1076"/>
          <ac:spMkLst>
            <pc:docMk/>
            <pc:sldMk cId="0" sldId="263"/>
            <ac:spMk id="7" creationId="{FB2A8FDD-0452-E90D-33CD-14B7BA0D23A9}"/>
          </ac:spMkLst>
        </pc:spChg>
      </pc:sldChg>
      <pc:sldChg chg="addSp delSp mod">
        <pc:chgData name="Mikel Telo" userId="fe634e7b74a3d0f5" providerId="LiveId" clId="{A618F475-7AC6-475F-874E-683059E5C60C}" dt="2024-11-10T19:57:40.538" v="264" actId="22"/>
        <pc:sldMkLst>
          <pc:docMk/>
          <pc:sldMk cId="0" sldId="270"/>
        </pc:sldMkLst>
        <pc:picChg chg="del">
          <ac:chgData name="Mikel Telo" userId="fe634e7b74a3d0f5" providerId="LiveId" clId="{A618F475-7AC6-475F-874E-683059E5C60C}" dt="2024-11-10T19:56:44.491" v="259" actId="478"/>
          <ac:picMkLst>
            <pc:docMk/>
            <pc:sldMk cId="0" sldId="270"/>
            <ac:picMk id="2" creationId="{00000000-0000-0000-0000-000000000000}"/>
          </ac:picMkLst>
        </pc:picChg>
        <pc:picChg chg="add del">
          <ac:chgData name="Mikel Telo" userId="fe634e7b74a3d0f5" providerId="LiveId" clId="{A618F475-7AC6-475F-874E-683059E5C60C}" dt="2024-11-10T19:56:50.064" v="261" actId="22"/>
          <ac:picMkLst>
            <pc:docMk/>
            <pc:sldMk cId="0" sldId="270"/>
            <ac:picMk id="5" creationId="{B5E5ABAC-9CEC-0AE3-0895-9EF94F96BE2C}"/>
          </ac:picMkLst>
        </pc:picChg>
        <pc:picChg chg="add del">
          <ac:chgData name="Mikel Telo" userId="fe634e7b74a3d0f5" providerId="LiveId" clId="{A618F475-7AC6-475F-874E-683059E5C60C}" dt="2024-11-10T19:57:39.019" v="263" actId="478"/>
          <ac:picMkLst>
            <pc:docMk/>
            <pc:sldMk cId="0" sldId="270"/>
            <ac:picMk id="7" creationId="{5AC0140B-19F5-780E-4D5A-328CD1596913}"/>
          </ac:picMkLst>
        </pc:picChg>
        <pc:picChg chg="add">
          <ac:chgData name="Mikel Telo" userId="fe634e7b74a3d0f5" providerId="LiveId" clId="{A618F475-7AC6-475F-874E-683059E5C60C}" dt="2024-11-10T19:57:40.538" v="264" actId="22"/>
          <ac:picMkLst>
            <pc:docMk/>
            <pc:sldMk cId="0" sldId="270"/>
            <ac:picMk id="9" creationId="{D2EA998A-27F7-DA4C-CAB2-93CB3F15D072}"/>
          </ac:picMkLst>
        </pc:picChg>
      </pc:sldChg>
      <pc:sldChg chg="addSp delSp modSp add mod">
        <pc:chgData name="Mikel Telo" userId="fe634e7b74a3d0f5" providerId="LiveId" clId="{A618F475-7AC6-475F-874E-683059E5C60C}" dt="2024-11-10T19:55:59.777" v="258" actId="313"/>
        <pc:sldMkLst>
          <pc:docMk/>
          <pc:sldMk cId="1795541005" sldId="274"/>
        </pc:sldMkLst>
        <pc:spChg chg="mod">
          <ac:chgData name="Mikel Telo" userId="fe634e7b74a3d0f5" providerId="LiveId" clId="{A618F475-7AC6-475F-874E-683059E5C60C}" dt="2024-11-10T19:53:29.596" v="77" actId="20577"/>
          <ac:spMkLst>
            <pc:docMk/>
            <pc:sldMk cId="1795541005" sldId="274"/>
            <ac:spMk id="2" creationId="{5788B678-A740-EDD9-4C14-804227A12C83}"/>
          </ac:spMkLst>
        </pc:spChg>
        <pc:spChg chg="mod">
          <ac:chgData name="Mikel Telo" userId="fe634e7b74a3d0f5" providerId="LiveId" clId="{A618F475-7AC6-475F-874E-683059E5C60C}" dt="2024-11-10T19:55:59.777" v="258" actId="313"/>
          <ac:spMkLst>
            <pc:docMk/>
            <pc:sldMk cId="1795541005" sldId="274"/>
            <ac:spMk id="3" creationId="{52CFD001-AD67-FDD7-D77C-D79FD607BE0A}"/>
          </ac:spMkLst>
        </pc:spChg>
        <pc:picChg chg="del">
          <ac:chgData name="Mikel Telo" userId="fe634e7b74a3d0f5" providerId="LiveId" clId="{A618F475-7AC6-475F-874E-683059E5C60C}" dt="2024-11-10T19:52:47.053" v="31" actId="478"/>
          <ac:picMkLst>
            <pc:docMk/>
            <pc:sldMk cId="1795541005" sldId="274"/>
            <ac:picMk id="4" creationId="{1BC4BD09-DD72-98E1-1C21-815D4DFF6793}"/>
          </ac:picMkLst>
        </pc:picChg>
        <pc:picChg chg="add mod">
          <ac:chgData name="Mikel Telo" userId="fe634e7b74a3d0f5" providerId="LiveId" clId="{A618F475-7AC6-475F-874E-683059E5C60C}" dt="2024-11-10T19:52:52.407" v="32" actId="1076"/>
          <ac:picMkLst>
            <pc:docMk/>
            <pc:sldMk cId="1795541005" sldId="274"/>
            <ac:picMk id="6" creationId="{F85EAE43-84C3-3599-1964-659E69CF87AB}"/>
          </ac:picMkLst>
        </pc:picChg>
      </pc:sldChg>
      <pc:sldChg chg="new del">
        <pc:chgData name="Mikel Telo" userId="fe634e7b74a3d0f5" providerId="LiveId" clId="{A618F475-7AC6-475F-874E-683059E5C60C}" dt="2024-11-11T05:30:54.451" v="567" actId="47"/>
        <pc:sldMkLst>
          <pc:docMk/>
          <pc:sldMk cId="3513340779" sldId="275"/>
        </pc:sldMkLst>
      </pc:sldChg>
      <pc:sldChg chg="modSp add mod">
        <pc:chgData name="Mikel Telo" userId="fe634e7b74a3d0f5" providerId="LiveId" clId="{A618F475-7AC6-475F-874E-683059E5C60C}" dt="2024-11-11T05:33:27.762" v="594" actId="14100"/>
        <pc:sldMkLst>
          <pc:docMk/>
          <pc:sldMk cId="0" sldId="276"/>
        </pc:sldMkLst>
        <pc:spChg chg="mod">
          <ac:chgData name="Mikel Telo" userId="fe634e7b74a3d0f5" providerId="LiveId" clId="{A618F475-7AC6-475F-874E-683059E5C60C}" dt="2024-11-11T05:32:17.888" v="589" actId="404"/>
          <ac:spMkLst>
            <pc:docMk/>
            <pc:sldMk cId="0" sldId="276"/>
            <ac:spMk id="2" creationId="{00000000-0000-0000-0000-000000000000}"/>
          </ac:spMkLst>
        </pc:spChg>
        <pc:spChg chg="mod">
          <ac:chgData name="Mikel Telo" userId="fe634e7b74a3d0f5" providerId="LiveId" clId="{A618F475-7AC6-475F-874E-683059E5C60C}" dt="2024-11-11T05:32:15.662" v="587" actId="14100"/>
          <ac:spMkLst>
            <pc:docMk/>
            <pc:sldMk cId="0" sldId="276"/>
            <ac:spMk id="3" creationId="{00000000-0000-0000-0000-000000000000}"/>
          </ac:spMkLst>
        </pc:spChg>
        <pc:spChg chg="mod">
          <ac:chgData name="Mikel Telo" userId="fe634e7b74a3d0f5" providerId="LiveId" clId="{A618F475-7AC6-475F-874E-683059E5C60C}" dt="2024-11-11T05:33:27.762" v="594" actId="14100"/>
          <ac:spMkLst>
            <pc:docMk/>
            <pc:sldMk cId="0" sldId="276"/>
            <ac:spMk id="6" creationId="{00000000-0000-0000-0000-000000000000}"/>
          </ac:spMkLst>
        </pc:spChg>
        <pc:spChg chg="mod">
          <ac:chgData name="Mikel Telo" userId="fe634e7b74a3d0f5" providerId="LiveId" clId="{A618F475-7AC6-475F-874E-683059E5C60C}" dt="2024-11-11T05:32:14.694" v="585" actId="14100"/>
          <ac:spMkLst>
            <pc:docMk/>
            <pc:sldMk cId="0" sldId="27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70A9-EE6C-77AA-62AD-006A394A6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74686-12A3-414C-4B75-8FE2BF80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911F2-03DE-C265-36F5-EDF2E95A2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247A5-03DC-99B6-6F59-56EB6C60BC6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8142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721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kelTelo/eda_for_gym_owners_members"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hyperlink" Target="https://www.linkedin.com/in/mikel-telo-a96a371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11398"/>
            <a:ext cx="7733348" cy="5214938"/>
          </a:xfrm>
          <a:prstGeom prst="rect">
            <a:avLst/>
          </a:prstGeom>
          <a:noFill/>
          <a:ln/>
        </p:spPr>
        <p:txBody>
          <a:bodyPr wrap="square" lIns="0" tIns="0" rIns="0" bIns="0" rtlCol="0" anchor="t"/>
          <a:lstStyle/>
          <a:p>
            <a:pPr marL="0" indent="0">
              <a:lnSpc>
                <a:spcPts val="6800"/>
              </a:lnSpc>
              <a:buNone/>
            </a:pPr>
            <a:r>
              <a:rPr lang="en-US" sz="5400" b="1" dirty="0">
                <a:solidFill>
                  <a:srgbClr val="1D1D1B"/>
                </a:solidFill>
                <a:latin typeface="Tomorrow Semi Bold" pitchFamily="34" charset="0"/>
                <a:ea typeface="Tomorrow Semi Bold" pitchFamily="34" charset="-122"/>
                <a:cs typeface="Tomorrow Semi Bold" pitchFamily="34" charset="-120"/>
              </a:rPr>
              <a:t>EDA: Body Composition and Workout Routines Analysis for Gym Members to </a:t>
            </a:r>
            <a:r>
              <a:rPr lang="en-US" sz="5400" b="1" dirty="0" err="1">
                <a:solidFill>
                  <a:srgbClr val="1D1D1B"/>
                </a:solidFill>
                <a:latin typeface="Tomorrow Semi Bold" pitchFamily="34" charset="0"/>
                <a:ea typeface="Tomorrow Semi Bold" pitchFamily="34" charset="-122"/>
                <a:cs typeface="Tomorrow Semi Bold" pitchFamily="34" charset="-120"/>
              </a:rPr>
              <a:t>Optimise</a:t>
            </a:r>
            <a:r>
              <a:rPr lang="en-US" sz="5400" b="1" dirty="0">
                <a:solidFill>
                  <a:srgbClr val="1D1D1B"/>
                </a:solidFill>
                <a:latin typeface="Tomorrow Semi Bold" pitchFamily="34" charset="0"/>
                <a:ea typeface="Tomorrow Semi Bold" pitchFamily="34" charset="-122"/>
                <a:cs typeface="Tomorrow Semi Bold" pitchFamily="34" charset="-120"/>
              </a:rPr>
              <a:t> Physical Fitness</a:t>
            </a:r>
          </a:p>
          <a:p>
            <a:pPr marL="0" indent="0">
              <a:lnSpc>
                <a:spcPts val="6800"/>
              </a:lnSpc>
              <a:buNone/>
            </a:pPr>
            <a:endParaRPr lang="en-US" sz="5450" dirty="0">
              <a:solidFill>
                <a:srgbClr val="1D1D1B"/>
              </a:solidFill>
              <a:latin typeface="Tomorrow Semi Bold" pitchFamily="34" charset="0"/>
              <a:ea typeface="Tomorrow Semi Bold" pitchFamily="34" charset="-122"/>
              <a:cs typeface="Tomorrow Semi Bold" pitchFamily="34" charset="-120"/>
            </a:endParaRPr>
          </a:p>
        </p:txBody>
      </p:sp>
      <p:sp>
        <p:nvSpPr>
          <p:cNvPr id="4" name="Text 1"/>
          <p:cNvSpPr/>
          <p:nvPr/>
        </p:nvSpPr>
        <p:spPr>
          <a:xfrm>
            <a:off x="705326" y="6228517"/>
            <a:ext cx="7733348" cy="1289685"/>
          </a:xfrm>
          <a:prstGeom prst="rect">
            <a:avLst/>
          </a:prstGeom>
          <a:noFill/>
          <a:ln/>
        </p:spPr>
        <p:txBody>
          <a:bodyPr wrap="square" lIns="0" tIns="0" rIns="0" bIns="0" rtlCol="0" anchor="t"/>
          <a:lstStyle/>
          <a:p>
            <a:pPr marL="0" indent="0">
              <a:lnSpc>
                <a:spcPts val="2500"/>
              </a:lnSpc>
              <a:buNone/>
            </a:pPr>
            <a:r>
              <a:rPr lang="en-US" sz="1550" dirty="0"/>
              <a:t>This report delves into an exploratory data analysis of gym members body composition and workout routines. The goal is to identify key factors influencing physical fitness and provide recommendations for </a:t>
            </a:r>
            <a:r>
              <a:rPr lang="en-US" sz="1550" dirty="0" err="1"/>
              <a:t>optimising</a:t>
            </a:r>
            <a:r>
              <a:rPr lang="en-US" sz="1550" dirty="0"/>
              <a:t> the body composition of all gym members.</a:t>
            </a:r>
          </a:p>
          <a:p>
            <a:pPr marL="0" indent="0">
              <a:lnSpc>
                <a:spcPts val="2500"/>
              </a:lnSpc>
              <a:buNone/>
            </a:pP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6978" y="461129"/>
            <a:ext cx="9516308" cy="524113"/>
          </a:xfrm>
          <a:prstGeom prst="rect">
            <a:avLst/>
          </a:prstGeom>
          <a:noFill/>
          <a:ln/>
        </p:spPr>
        <p:txBody>
          <a:bodyPr wrap="non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Workout Frequency and Body Fat Percentage</a:t>
            </a:r>
            <a:endParaRPr lang="en-US" sz="3300" dirty="0"/>
          </a:p>
        </p:txBody>
      </p:sp>
      <p:pic>
        <p:nvPicPr>
          <p:cNvPr id="3" name="Image 0" descr="preencoded.png"/>
          <p:cNvPicPr>
            <a:picLocks noChangeAspect="1"/>
          </p:cNvPicPr>
          <p:nvPr/>
        </p:nvPicPr>
        <p:blipFill>
          <a:blip r:embed="rId3"/>
          <a:stretch>
            <a:fillRect/>
          </a:stretch>
        </p:blipFill>
        <p:spPr>
          <a:xfrm>
            <a:off x="2063353" y="1253073"/>
            <a:ext cx="10503694" cy="5723453"/>
          </a:xfrm>
          <a:prstGeom prst="rect">
            <a:avLst/>
          </a:prstGeom>
        </p:spPr>
      </p:pic>
      <p:sp>
        <p:nvSpPr>
          <p:cNvPr id="4" name="Text 1"/>
          <p:cNvSpPr/>
          <p:nvPr/>
        </p:nvSpPr>
        <p:spPr>
          <a:xfrm>
            <a:off x="586978" y="7232690"/>
            <a:ext cx="13456444" cy="536734"/>
          </a:xfrm>
          <a:prstGeom prst="rect">
            <a:avLst/>
          </a:prstGeom>
          <a:noFill/>
          <a:ln/>
        </p:spPr>
        <p:txBody>
          <a:bodyPr wrap="square" lIns="0" tIns="0" rIns="0" bIns="0" rtlCol="0" anchor="t"/>
          <a:lstStyle/>
          <a:p>
            <a:pPr marL="0" indent="0">
              <a:lnSpc>
                <a:spcPts val="2100"/>
              </a:lnSpc>
              <a:buNone/>
            </a:pPr>
            <a:r>
              <a:rPr lang="en-US" sz="1300" dirty="0">
                <a:solidFill>
                  <a:srgbClr val="61615C"/>
                </a:solidFill>
                <a:latin typeface="Tomorrow" pitchFamily="34" charset="0"/>
                <a:ea typeface="Tomorrow" pitchFamily="34" charset="-122"/>
                <a:cs typeface="Tomorrow" pitchFamily="34" charset="-120"/>
              </a:rPr>
              <a:t>The chart shows the average body fat percentage for gym members based on their workout frequency. As expected, the average body fat percentage tends to decrease with more frequent workouts.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0185" y="652820"/>
            <a:ext cx="12467511" cy="473393"/>
          </a:xfrm>
          <a:prstGeom prst="rect">
            <a:avLst/>
          </a:prstGeom>
          <a:noFill/>
          <a:ln/>
        </p:spPr>
        <p:txBody>
          <a:bodyPr wrap="non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Relationship between Workout Duration and Body Fat Percentage</a:t>
            </a:r>
            <a:endParaRPr lang="en-US" sz="2950" dirty="0"/>
          </a:p>
        </p:txBody>
      </p:sp>
      <p:pic>
        <p:nvPicPr>
          <p:cNvPr id="3" name="Image 0" descr="preencoded.png"/>
          <p:cNvPicPr>
            <a:picLocks noChangeAspect="1"/>
          </p:cNvPicPr>
          <p:nvPr/>
        </p:nvPicPr>
        <p:blipFill>
          <a:blip r:embed="rId3"/>
          <a:stretch>
            <a:fillRect/>
          </a:stretch>
        </p:blipFill>
        <p:spPr>
          <a:xfrm>
            <a:off x="2123896" y="1429226"/>
            <a:ext cx="9280088" cy="5492234"/>
          </a:xfrm>
          <a:prstGeom prst="rect">
            <a:avLst/>
          </a:prstGeom>
        </p:spPr>
      </p:pic>
      <p:sp>
        <p:nvSpPr>
          <p:cNvPr id="4" name="Text 1"/>
          <p:cNvSpPr/>
          <p:nvPr/>
        </p:nvSpPr>
        <p:spPr>
          <a:xfrm>
            <a:off x="530185" y="7091839"/>
            <a:ext cx="13570029" cy="484823"/>
          </a:xfrm>
          <a:prstGeom prst="rect">
            <a:avLst/>
          </a:prstGeom>
          <a:noFill/>
          <a:ln/>
        </p:spPr>
        <p:txBody>
          <a:bodyPr wrap="square" lIns="0" tIns="0" rIns="0" bIns="0" rtlCol="0" anchor="t"/>
          <a:lstStyle/>
          <a:p>
            <a:pPr marL="0" indent="0">
              <a:lnSpc>
                <a:spcPts val="1900"/>
              </a:lnSpc>
              <a:buNone/>
            </a:pPr>
            <a:r>
              <a:rPr lang="en-US" sz="1400" dirty="0">
                <a:solidFill>
                  <a:srgbClr val="61615C"/>
                </a:solidFill>
                <a:latin typeface="Tomorrow" pitchFamily="34" charset="0"/>
                <a:ea typeface="Tomorrow" pitchFamily="34" charset="-122"/>
                <a:cs typeface="Tomorrow" pitchFamily="34" charset="-120"/>
              </a:rPr>
              <a:t>The chart shows the relationship between gym session duration and average body fat percentage. Members who participate in longer sessions tend to have lower body fat percentage, suggesting a correlation between workout duration and fat reduction.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Calories Burned and Body Fat Percentage</a:t>
            </a:r>
            <a:endParaRPr lang="en-US" sz="3150" dirty="0"/>
          </a:p>
        </p:txBody>
      </p:sp>
      <p:sp>
        <p:nvSpPr>
          <p:cNvPr id="3" name="Text 1"/>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calories burned and body fat percentage. It shows the body fat percentage of each gym member for different levels of calories burned per sesion. This allows us to see how the two are connected and to identify that the intesity of the workout is crucial in lowering the body fat.</a:t>
            </a:r>
            <a:endParaRPr lang="en-US" sz="1400" dirty="0"/>
          </a:p>
        </p:txBody>
      </p:sp>
      <p:pic>
        <p:nvPicPr>
          <p:cNvPr id="4" name="Image 0" descr="preencoded.png"/>
          <p:cNvPicPr>
            <a:picLocks noChangeAspect="1"/>
          </p:cNvPicPr>
          <p:nvPr/>
        </p:nvPicPr>
        <p:blipFill>
          <a:blip r:embed="rId3"/>
          <a:stretch>
            <a:fillRect/>
          </a:stretch>
        </p:blipFill>
        <p:spPr>
          <a:xfrm>
            <a:off x="2942629" y="2025372"/>
            <a:ext cx="8745141" cy="55503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FC0C9-7A40-0FE6-AAEF-4BC4419D30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88B678-A740-EDD9-4C14-804227A12C83}"/>
              </a:ext>
            </a:extLst>
          </p:cNvPr>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rPr>
              <a:t>Best workouts to gain muscle and lose fat</a:t>
            </a:r>
            <a:endParaRPr lang="en-US" sz="3150" dirty="0"/>
          </a:p>
        </p:txBody>
      </p:sp>
      <p:sp>
        <p:nvSpPr>
          <p:cNvPr id="3" name="Text 1">
            <a:extLst>
              <a:ext uri="{FF2B5EF4-FFF2-40B4-BE49-F238E27FC236}">
                <a16:creationId xmlns:a16="http://schemas.microsoft.com/office/drawing/2014/main" id="{52CFD001-AD67-FDD7-D77C-D79FD607BE0A}"/>
              </a:ext>
            </a:extLst>
          </p:cNvPr>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different workout types and muscle mass and fat percentage on average of the expert members of the gym .</a:t>
            </a:r>
            <a:endParaRPr lang="en-US" sz="1400" dirty="0"/>
          </a:p>
        </p:txBody>
      </p:sp>
      <p:pic>
        <p:nvPicPr>
          <p:cNvPr id="6" name="Imagen 5">
            <a:extLst>
              <a:ext uri="{FF2B5EF4-FFF2-40B4-BE49-F238E27FC236}">
                <a16:creationId xmlns:a16="http://schemas.microsoft.com/office/drawing/2014/main" id="{F85EAE43-84C3-3599-1964-659E69CF87AB}"/>
              </a:ext>
            </a:extLst>
          </p:cNvPr>
          <p:cNvPicPr>
            <a:picLocks noChangeAspect="1"/>
          </p:cNvPicPr>
          <p:nvPr/>
        </p:nvPicPr>
        <p:blipFill>
          <a:blip r:embed="rId3"/>
          <a:stretch>
            <a:fillRect/>
          </a:stretch>
        </p:blipFill>
        <p:spPr>
          <a:xfrm>
            <a:off x="2187926" y="2245519"/>
            <a:ext cx="10125075" cy="5257800"/>
          </a:xfrm>
          <a:prstGeom prst="rect">
            <a:avLst/>
          </a:prstGeom>
        </p:spPr>
      </p:pic>
    </p:spTree>
    <p:extLst>
      <p:ext uri="{BB962C8B-B14F-4D97-AF65-F5344CB8AC3E}">
        <p14:creationId xmlns:p14="http://schemas.microsoft.com/office/powerpoint/2010/main" val="1795541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106" y="782241"/>
            <a:ext cx="7758589" cy="1237059"/>
          </a:xfrm>
          <a:prstGeom prst="rect">
            <a:avLst/>
          </a:prstGeom>
          <a:noFill/>
          <a:ln/>
        </p:spPr>
        <p:txBody>
          <a:bodyPr wrap="square" lIns="0" tIns="0" rIns="0" bIns="0" rtlCol="0" anchor="t"/>
          <a:lstStyle/>
          <a:p>
            <a:pPr marL="0" indent="0">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Identifying key factors influencing physical fitness</a:t>
            </a:r>
            <a:endParaRPr lang="en-US" sz="3850" dirty="0"/>
          </a:p>
        </p:txBody>
      </p:sp>
      <p:pic>
        <p:nvPicPr>
          <p:cNvPr id="4" name="Image 1" descr="preencoded.png"/>
          <p:cNvPicPr>
            <a:picLocks noChangeAspect="1"/>
          </p:cNvPicPr>
          <p:nvPr/>
        </p:nvPicPr>
        <p:blipFill>
          <a:blip r:embed="rId4"/>
          <a:stretch>
            <a:fillRect/>
          </a:stretch>
        </p:blipFill>
        <p:spPr>
          <a:xfrm>
            <a:off x="6179106" y="2316123"/>
            <a:ext cx="989648" cy="1773793"/>
          </a:xfrm>
          <a:prstGeom prst="rect">
            <a:avLst/>
          </a:prstGeom>
        </p:spPr>
      </p:pic>
      <p:sp>
        <p:nvSpPr>
          <p:cNvPr id="5" name="Text 1"/>
          <p:cNvSpPr/>
          <p:nvPr/>
        </p:nvSpPr>
        <p:spPr>
          <a:xfrm>
            <a:off x="7465576" y="2514005"/>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Frequency</a:t>
            </a:r>
            <a:endParaRPr lang="en-US" sz="1900" dirty="0"/>
          </a:p>
        </p:txBody>
      </p:sp>
      <p:sp>
        <p:nvSpPr>
          <p:cNvPr id="6" name="Text 2"/>
          <p:cNvSpPr/>
          <p:nvPr/>
        </p:nvSpPr>
        <p:spPr>
          <a:xfrm>
            <a:off x="7465576" y="2941915"/>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Consistent workout frequency is a significant factor influencing physical fitness, as it provides regular opportunities for calorie expenditure and lowering fat mass.</a:t>
            </a:r>
            <a:endParaRPr lang="en-US" sz="1550" dirty="0"/>
          </a:p>
        </p:txBody>
      </p:sp>
      <p:pic>
        <p:nvPicPr>
          <p:cNvPr id="7" name="Image 2" descr="preencoded.png"/>
          <p:cNvPicPr>
            <a:picLocks noChangeAspect="1"/>
          </p:cNvPicPr>
          <p:nvPr/>
        </p:nvPicPr>
        <p:blipFill>
          <a:blip r:embed="rId5"/>
          <a:stretch>
            <a:fillRect/>
          </a:stretch>
        </p:blipFill>
        <p:spPr>
          <a:xfrm>
            <a:off x="6179106" y="4089916"/>
            <a:ext cx="989648" cy="1583531"/>
          </a:xfrm>
          <a:prstGeom prst="rect">
            <a:avLst/>
          </a:prstGeom>
        </p:spPr>
      </p:pic>
      <p:sp>
        <p:nvSpPr>
          <p:cNvPr id="8" name="Text 3"/>
          <p:cNvSpPr/>
          <p:nvPr/>
        </p:nvSpPr>
        <p:spPr>
          <a:xfrm>
            <a:off x="7465576" y="4287798"/>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Duration</a:t>
            </a:r>
            <a:endParaRPr lang="en-US" sz="1900" dirty="0"/>
          </a:p>
        </p:txBody>
      </p:sp>
      <p:sp>
        <p:nvSpPr>
          <p:cNvPr id="9" name="Text 4"/>
          <p:cNvSpPr/>
          <p:nvPr/>
        </p:nvSpPr>
        <p:spPr>
          <a:xfrm>
            <a:off x="7465576" y="4715708"/>
            <a:ext cx="6472118" cy="633413"/>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Longer workout sessions allow for greater calorie expenditure and fat loss, contributing to improved fitness levels.</a:t>
            </a:r>
            <a:endParaRPr lang="en-US" sz="1550" dirty="0"/>
          </a:p>
        </p:txBody>
      </p:sp>
      <p:pic>
        <p:nvPicPr>
          <p:cNvPr id="10" name="Image 3" descr="preencoded.png"/>
          <p:cNvPicPr>
            <a:picLocks noChangeAspect="1"/>
          </p:cNvPicPr>
          <p:nvPr/>
        </p:nvPicPr>
        <p:blipFill>
          <a:blip r:embed="rId6"/>
          <a:stretch>
            <a:fillRect/>
          </a:stretch>
        </p:blipFill>
        <p:spPr>
          <a:xfrm>
            <a:off x="6179106" y="5673447"/>
            <a:ext cx="989648" cy="1773793"/>
          </a:xfrm>
          <a:prstGeom prst="rect">
            <a:avLst/>
          </a:prstGeom>
        </p:spPr>
      </p:pic>
      <p:sp>
        <p:nvSpPr>
          <p:cNvPr id="11" name="Text 5"/>
          <p:cNvSpPr/>
          <p:nvPr/>
        </p:nvSpPr>
        <p:spPr>
          <a:xfrm>
            <a:off x="7465576" y="5871329"/>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Intensity</a:t>
            </a:r>
            <a:endParaRPr lang="en-US" sz="1900" dirty="0"/>
          </a:p>
        </p:txBody>
      </p:sp>
      <p:sp>
        <p:nvSpPr>
          <p:cNvPr id="12" name="Text 6"/>
          <p:cNvSpPr/>
          <p:nvPr/>
        </p:nvSpPr>
        <p:spPr>
          <a:xfrm>
            <a:off x="7465576" y="629924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Higher intensity workouts lead to greater calorie burn and metabolic benefits, resulting in more significant fitness improvements like fat loss.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505593"/>
          </a:xfrm>
          <a:prstGeom prst="rect">
            <a:avLst/>
          </a:prstGeom>
        </p:spPr>
      </p:pic>
      <p:sp>
        <p:nvSpPr>
          <p:cNvPr id="3" name="Text 0"/>
          <p:cNvSpPr/>
          <p:nvPr/>
        </p:nvSpPr>
        <p:spPr>
          <a:xfrm>
            <a:off x="6013966" y="414576"/>
            <a:ext cx="8088868" cy="1413391"/>
          </a:xfrm>
          <a:prstGeom prst="rect">
            <a:avLst/>
          </a:prstGeom>
          <a:noFill/>
          <a:ln/>
        </p:spPr>
        <p:txBody>
          <a:bodyPr wrap="squar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Body composition interpreter and workout advisor for optimising workout routines</a:t>
            </a:r>
            <a:endParaRPr lang="en-US" sz="2950" dirty="0"/>
          </a:p>
        </p:txBody>
      </p:sp>
      <p:sp>
        <p:nvSpPr>
          <p:cNvPr id="4" name="Text 1"/>
          <p:cNvSpPr/>
          <p:nvPr/>
        </p:nvSpPr>
        <p:spPr>
          <a:xfrm>
            <a:off x="6013966" y="2054066"/>
            <a:ext cx="8088868" cy="241102"/>
          </a:xfrm>
          <a:prstGeom prst="rect">
            <a:avLst/>
          </a:prstGeom>
          <a:noFill/>
          <a:ln/>
        </p:spPr>
        <p:txBody>
          <a:bodyPr wrap="none" lIns="0" tIns="0" rIns="0" bIns="0" rtlCol="0" anchor="t"/>
          <a:lstStyle/>
          <a:p>
            <a:pPr marL="0" indent="0">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6013966" y="1514594"/>
            <a:ext cx="8088868" cy="6215658"/>
          </a:xfrm>
          <a:prstGeom prst="rect">
            <a:avLst/>
          </a:prstGeom>
        </p:spPr>
      </p:pic>
      <p:sp>
        <p:nvSpPr>
          <p:cNvPr id="6" name="Text 2"/>
          <p:cNvSpPr/>
          <p:nvPr/>
        </p:nvSpPr>
        <p:spPr>
          <a:xfrm>
            <a:off x="6013966" y="8849916"/>
            <a:ext cx="8088868" cy="241102"/>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p:nvPr/>
        </p:nvSpPr>
        <p:spPr>
          <a:xfrm>
            <a:off x="793790" y="4908590"/>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9" name="Imagen 8">
            <a:extLst>
              <a:ext uri="{FF2B5EF4-FFF2-40B4-BE49-F238E27FC236}">
                <a16:creationId xmlns:a16="http://schemas.microsoft.com/office/drawing/2014/main" id="{D2EA998A-27F7-DA4C-CAB2-93CB3F15D072}"/>
              </a:ext>
            </a:extLst>
          </p:cNvPr>
          <p:cNvPicPr>
            <a:picLocks noChangeAspect="1"/>
          </p:cNvPicPr>
          <p:nvPr/>
        </p:nvPicPr>
        <p:blipFill>
          <a:blip r:embed="rId3"/>
          <a:stretch>
            <a:fillRect/>
          </a:stretch>
        </p:blipFill>
        <p:spPr>
          <a:xfrm>
            <a:off x="0" y="174753"/>
            <a:ext cx="14630400" cy="7880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7206" y="235743"/>
            <a:ext cx="13376434" cy="7236619"/>
          </a:xfrm>
          <a:prstGeom prst="rect">
            <a:avLst/>
          </a:prstGeom>
        </p:spPr>
      </p:pic>
      <p:sp>
        <p:nvSpPr>
          <p:cNvPr id="3" name="Text 0"/>
          <p:cNvSpPr/>
          <p:nvPr/>
        </p:nvSpPr>
        <p:spPr>
          <a:xfrm>
            <a:off x="746760" y="6975753"/>
            <a:ext cx="5334714" cy="666869"/>
          </a:xfrm>
          <a:prstGeom prst="rect">
            <a:avLst/>
          </a:prstGeom>
          <a:noFill/>
          <a:ln/>
        </p:spPr>
        <p:txBody>
          <a:bodyPr wrap="none" lIns="0" tIns="0" rIns="0" bIns="0" rtlCol="0" anchor="t"/>
          <a:lstStyle/>
          <a:p>
            <a:pPr marL="0" indent="0">
              <a:lnSpc>
                <a:spcPts val="5250"/>
              </a:lnSpc>
              <a:buNone/>
            </a:pPr>
            <a:endParaRPr lang="en-US" sz="4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587693" y="461724"/>
            <a:ext cx="7968615" cy="1049417"/>
          </a:xfrm>
          <a:prstGeom prst="rect">
            <a:avLst/>
          </a:prstGeom>
          <a:noFill/>
          <a:ln/>
        </p:spPr>
        <p:txBody>
          <a:bodyPr wrap="squar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Limitations and future research directions</a:t>
            </a:r>
            <a:endParaRPr lang="en-US" sz="3300" dirty="0"/>
          </a:p>
        </p:txBody>
      </p:sp>
      <p:pic>
        <p:nvPicPr>
          <p:cNvPr id="4" name="Image 1" descr="preencoded.png"/>
          <p:cNvPicPr>
            <a:picLocks noChangeAspect="1"/>
          </p:cNvPicPr>
          <p:nvPr/>
        </p:nvPicPr>
        <p:blipFill>
          <a:blip r:embed="rId4"/>
          <a:stretch>
            <a:fillRect/>
          </a:stretch>
        </p:blipFill>
        <p:spPr>
          <a:xfrm>
            <a:off x="587693" y="1762958"/>
            <a:ext cx="419695" cy="419695"/>
          </a:xfrm>
          <a:prstGeom prst="rect">
            <a:avLst/>
          </a:prstGeom>
        </p:spPr>
      </p:pic>
      <p:sp>
        <p:nvSpPr>
          <p:cNvPr id="5" name="Text 1"/>
          <p:cNvSpPr/>
          <p:nvPr/>
        </p:nvSpPr>
        <p:spPr>
          <a:xfrm>
            <a:off x="587693" y="2350532"/>
            <a:ext cx="3497461"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Sample Size and data limitations</a:t>
            </a:r>
            <a:endParaRPr lang="en-US" sz="1650" dirty="0"/>
          </a:p>
        </p:txBody>
      </p:sp>
      <p:sp>
        <p:nvSpPr>
          <p:cNvPr id="6" name="Text 2"/>
          <p:cNvSpPr/>
          <p:nvPr/>
        </p:nvSpPr>
        <p:spPr>
          <a:xfrm>
            <a:off x="587693" y="2713553"/>
            <a:ext cx="7968615" cy="107442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The analysis may be constrained by a relatively small sample size, which could limit the generalizability of the results. Additionally, the absence of key health metrics such as muscle mass, waist measurements, blood analysis, blood pressure, and other critical indicators reduces the ability to draw comprehensive conclusions about overall health and fitness.</a:t>
            </a:r>
            <a:endParaRPr lang="en-US" sz="1300" dirty="0"/>
          </a:p>
        </p:txBody>
      </p:sp>
      <p:pic>
        <p:nvPicPr>
          <p:cNvPr id="7" name="Image 2" descr="preencoded.png"/>
          <p:cNvPicPr>
            <a:picLocks noChangeAspect="1"/>
          </p:cNvPicPr>
          <p:nvPr/>
        </p:nvPicPr>
        <p:blipFill>
          <a:blip r:embed="rId5"/>
          <a:stretch>
            <a:fillRect/>
          </a:stretch>
        </p:blipFill>
        <p:spPr>
          <a:xfrm>
            <a:off x="587693" y="4291608"/>
            <a:ext cx="419695" cy="419695"/>
          </a:xfrm>
          <a:prstGeom prst="rect">
            <a:avLst/>
          </a:prstGeom>
        </p:spPr>
      </p:pic>
      <p:sp>
        <p:nvSpPr>
          <p:cNvPr id="8" name="Text 3"/>
          <p:cNvSpPr/>
          <p:nvPr/>
        </p:nvSpPr>
        <p:spPr>
          <a:xfrm>
            <a:off x="587693" y="487918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Longitudinal Data</a:t>
            </a:r>
            <a:endParaRPr lang="en-US" sz="1650" dirty="0"/>
          </a:p>
        </p:txBody>
      </p:sp>
      <p:sp>
        <p:nvSpPr>
          <p:cNvPr id="9" name="Text 4"/>
          <p:cNvSpPr/>
          <p:nvPr/>
        </p:nvSpPr>
        <p:spPr>
          <a:xfrm>
            <a:off x="587693" y="5242203"/>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Future research could benefit from collecting longitudinal data to observe long-term impacts of workout programmes on physical fitness.</a:t>
            </a:r>
            <a:endParaRPr lang="en-US" sz="1300" dirty="0"/>
          </a:p>
        </p:txBody>
      </p:sp>
      <p:pic>
        <p:nvPicPr>
          <p:cNvPr id="10" name="Image 3" descr="preencoded.png"/>
          <p:cNvPicPr>
            <a:picLocks noChangeAspect="1"/>
          </p:cNvPicPr>
          <p:nvPr/>
        </p:nvPicPr>
        <p:blipFill>
          <a:blip r:embed="rId6"/>
          <a:stretch>
            <a:fillRect/>
          </a:stretch>
        </p:blipFill>
        <p:spPr>
          <a:xfrm>
            <a:off x="587693" y="6283047"/>
            <a:ext cx="419695" cy="419695"/>
          </a:xfrm>
          <a:prstGeom prst="rect">
            <a:avLst/>
          </a:prstGeom>
        </p:spPr>
      </p:pic>
      <p:sp>
        <p:nvSpPr>
          <p:cNvPr id="11" name="Text 5"/>
          <p:cNvSpPr/>
          <p:nvPr/>
        </p:nvSpPr>
        <p:spPr>
          <a:xfrm>
            <a:off x="587693" y="687062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Dietary Factors</a:t>
            </a:r>
            <a:endParaRPr lang="en-US" sz="1650" dirty="0"/>
          </a:p>
        </p:txBody>
      </p:sp>
      <p:sp>
        <p:nvSpPr>
          <p:cNvPr id="12" name="Text 6"/>
          <p:cNvSpPr/>
          <p:nvPr/>
        </p:nvSpPr>
        <p:spPr>
          <a:xfrm>
            <a:off x="587693" y="7233642"/>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Including dietary data in future research would provide a more comprehensive understanding of factors influencing physical fitness.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Conclusion and key takeaways</a:t>
            </a:r>
            <a:endParaRPr lang="en-US" sz="4450" dirty="0"/>
          </a:p>
        </p:txBody>
      </p:sp>
      <p:sp>
        <p:nvSpPr>
          <p:cNvPr id="4" name="Shape 1"/>
          <p:cNvSpPr/>
          <p:nvPr/>
        </p:nvSpPr>
        <p:spPr>
          <a:xfrm>
            <a:off x="793790" y="2761059"/>
            <a:ext cx="510302" cy="510302"/>
          </a:xfrm>
          <a:prstGeom prst="roundRect">
            <a:avLst>
              <a:gd name="adj" fmla="val 6667"/>
            </a:avLst>
          </a:prstGeom>
          <a:solidFill>
            <a:srgbClr val="F0EAEA"/>
          </a:solidFill>
          <a:ln/>
        </p:spPr>
        <p:txBody>
          <a:bodyPr/>
          <a:lstStyle/>
          <a:p>
            <a:endParaRPr lang="es-ES"/>
          </a:p>
        </p:txBody>
      </p:sp>
      <p:sp>
        <p:nvSpPr>
          <p:cNvPr id="5" name="Text 2"/>
          <p:cNvSpPr/>
          <p:nvPr/>
        </p:nvSpPr>
        <p:spPr>
          <a:xfrm>
            <a:off x="971550" y="2846070"/>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Workout Frequency and Intensity</a:t>
            </a:r>
            <a:endParaRPr lang="en-US" sz="2200" dirty="0"/>
          </a:p>
        </p:txBody>
      </p:sp>
      <p:sp>
        <p:nvSpPr>
          <p:cNvPr id="7" name="Text 4"/>
          <p:cNvSpPr/>
          <p:nvPr/>
        </p:nvSpPr>
        <p:spPr>
          <a:xfrm>
            <a:off x="1530906"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Regular, high-intensity workouts contribute significantly to improved physical fitness and body composition.</a:t>
            </a:r>
            <a:endParaRPr lang="en-US" sz="1750" dirty="0"/>
          </a:p>
        </p:txBody>
      </p:sp>
      <p:sp>
        <p:nvSpPr>
          <p:cNvPr id="8" name="Shape 5"/>
          <p:cNvSpPr/>
          <p:nvPr/>
        </p:nvSpPr>
        <p:spPr>
          <a:xfrm>
            <a:off x="4685467" y="2761059"/>
            <a:ext cx="510302" cy="510302"/>
          </a:xfrm>
          <a:prstGeom prst="roundRect">
            <a:avLst>
              <a:gd name="adj" fmla="val 6667"/>
            </a:avLst>
          </a:prstGeom>
          <a:solidFill>
            <a:srgbClr val="F0EAEA"/>
          </a:solidFill>
          <a:ln/>
        </p:spPr>
        <p:txBody>
          <a:bodyPr/>
          <a:lstStyle/>
          <a:p>
            <a:endParaRPr lang="es-ES"/>
          </a:p>
        </p:txBody>
      </p:sp>
      <p:sp>
        <p:nvSpPr>
          <p:cNvPr id="9" name="Text 6"/>
          <p:cNvSpPr/>
          <p:nvPr/>
        </p:nvSpPr>
        <p:spPr>
          <a:xfrm>
            <a:off x="4826318" y="2846070"/>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Individualized Approach</a:t>
            </a:r>
            <a:endParaRPr lang="en-US" sz="2200" dirty="0"/>
          </a:p>
        </p:txBody>
      </p:sp>
      <p:sp>
        <p:nvSpPr>
          <p:cNvPr id="11" name="Text 8"/>
          <p:cNvSpPr/>
          <p:nvPr/>
        </p:nvSpPr>
        <p:spPr>
          <a:xfrm>
            <a:off x="5422583"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Tailoring workout programmes to individual needs and goals is essential for maximizing fitness outcomes.</a:t>
            </a:r>
            <a:endParaRPr lang="en-US" sz="1750" dirty="0"/>
          </a:p>
        </p:txBody>
      </p:sp>
      <p:sp>
        <p:nvSpPr>
          <p:cNvPr id="12" name="Shape 9"/>
          <p:cNvSpPr/>
          <p:nvPr/>
        </p:nvSpPr>
        <p:spPr>
          <a:xfrm>
            <a:off x="793790" y="5902285"/>
            <a:ext cx="510302" cy="510302"/>
          </a:xfrm>
          <a:prstGeom prst="roundRect">
            <a:avLst>
              <a:gd name="adj" fmla="val 6667"/>
            </a:avLst>
          </a:prstGeom>
          <a:solidFill>
            <a:srgbClr val="F0EAEA"/>
          </a:solidFill>
          <a:ln/>
        </p:spPr>
        <p:txBody>
          <a:bodyPr/>
          <a:lstStyle/>
          <a:p>
            <a:endParaRPr lang="es-ES"/>
          </a:p>
        </p:txBody>
      </p:sp>
      <p:sp>
        <p:nvSpPr>
          <p:cNvPr id="13" name="Text 10"/>
          <p:cNvSpPr/>
          <p:nvPr/>
        </p:nvSpPr>
        <p:spPr>
          <a:xfrm>
            <a:off x="935236" y="5987296"/>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1530906" y="5902285"/>
            <a:ext cx="2896076"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Continued Research</a:t>
            </a:r>
            <a:endParaRPr lang="en-US" sz="2200" dirty="0"/>
          </a:p>
        </p:txBody>
      </p:sp>
      <p:sp>
        <p:nvSpPr>
          <p:cNvPr id="15" name="Text 12"/>
          <p:cNvSpPr/>
          <p:nvPr/>
        </p:nvSpPr>
        <p:spPr>
          <a:xfrm>
            <a:off x="1530906" y="639270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Further research with larger sample sizes and longitudinal data can provide deeper insights into the relationship between workout routines and physical fitness.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1D1D1B"/>
                </a:solidFill>
                <a:latin typeface="Tomorrow Semi Bold" pitchFamily="34" charset="0"/>
                <a:ea typeface="Tomorrow Semi Bold" pitchFamily="34" charset="-122"/>
                <a:cs typeface="Tomorrow Semi Bold" pitchFamily="34" charset="-120"/>
              </a:rPr>
              <a:t>Introduction to the study and its objectives</a:t>
            </a:r>
            <a:endParaRPr lang="en-US" sz="4350" dirty="0"/>
          </a:p>
        </p:txBody>
      </p:sp>
      <p:sp>
        <p:nvSpPr>
          <p:cNvPr id="4" name="Shape 1"/>
          <p:cNvSpPr/>
          <p:nvPr/>
        </p:nvSpPr>
        <p:spPr>
          <a:xfrm>
            <a:off x="6268641" y="2598063"/>
            <a:ext cx="502801" cy="502801"/>
          </a:xfrm>
          <a:prstGeom prst="roundRect">
            <a:avLst>
              <a:gd name="adj" fmla="val 6668"/>
            </a:avLst>
          </a:prstGeom>
          <a:solidFill>
            <a:srgbClr val="F0EAEA"/>
          </a:solidFill>
          <a:ln/>
        </p:spPr>
        <p:txBody>
          <a:bodyPr/>
          <a:lstStyle/>
          <a:p>
            <a:endParaRPr lang="es-ES"/>
          </a:p>
        </p:txBody>
      </p:sp>
      <p:sp>
        <p:nvSpPr>
          <p:cNvPr id="5" name="Text 2"/>
          <p:cNvSpPr/>
          <p:nvPr/>
        </p:nvSpPr>
        <p:spPr>
          <a:xfrm>
            <a:off x="6443782" y="2681764"/>
            <a:ext cx="152519"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Study Scope</a:t>
            </a:r>
            <a:endParaRPr lang="en-US" sz="2150" dirty="0"/>
          </a:p>
        </p:txBody>
      </p:sp>
      <p:sp>
        <p:nvSpPr>
          <p:cNvPr id="7" name="Text 4"/>
          <p:cNvSpPr/>
          <p:nvPr/>
        </p:nvSpPr>
        <p:spPr>
          <a:xfrm>
            <a:off x="6994922" y="3081338"/>
            <a:ext cx="2951798" cy="2145268"/>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study aims to understand the relationship between body composition, workout routines, and physical fitness outcomes for gym members.</a:t>
            </a:r>
            <a:endParaRPr lang="en-US" sz="1750" dirty="0"/>
          </a:p>
        </p:txBody>
      </p:sp>
      <p:sp>
        <p:nvSpPr>
          <p:cNvPr id="8" name="Shape 5"/>
          <p:cNvSpPr/>
          <p:nvPr/>
        </p:nvSpPr>
        <p:spPr>
          <a:xfrm>
            <a:off x="10170200" y="2598063"/>
            <a:ext cx="502801" cy="502801"/>
          </a:xfrm>
          <a:prstGeom prst="roundRect">
            <a:avLst>
              <a:gd name="adj" fmla="val 6668"/>
            </a:avLst>
          </a:prstGeom>
          <a:solidFill>
            <a:srgbClr val="F0EAEA"/>
          </a:solidFill>
          <a:ln/>
        </p:spPr>
        <p:txBody>
          <a:bodyPr/>
          <a:lstStyle/>
          <a:p>
            <a:endParaRPr lang="es-ES"/>
          </a:p>
        </p:txBody>
      </p:sp>
      <p:sp>
        <p:nvSpPr>
          <p:cNvPr id="9" name="Text 6"/>
          <p:cNvSpPr/>
          <p:nvPr/>
        </p:nvSpPr>
        <p:spPr>
          <a:xfrm>
            <a:off x="10308908" y="2681764"/>
            <a:ext cx="225266"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Data Analysis</a:t>
            </a:r>
            <a:endParaRPr lang="en-US" sz="2150" dirty="0"/>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This involves exploring data collected on members body composition metrics and workout routines to identify key factors influencing fitness.</a:t>
            </a:r>
            <a:endParaRPr lang="en-US" sz="1750" dirty="0"/>
          </a:p>
        </p:txBody>
      </p:sp>
      <p:sp>
        <p:nvSpPr>
          <p:cNvPr id="12" name="Shape 9"/>
          <p:cNvSpPr/>
          <p:nvPr/>
        </p:nvSpPr>
        <p:spPr>
          <a:xfrm>
            <a:off x="6268641" y="6058972"/>
            <a:ext cx="502801" cy="502801"/>
          </a:xfrm>
          <a:prstGeom prst="roundRect">
            <a:avLst>
              <a:gd name="adj" fmla="val 6668"/>
            </a:avLst>
          </a:prstGeom>
          <a:solidFill>
            <a:srgbClr val="F0EAEA"/>
          </a:solidFill>
          <a:ln/>
        </p:spPr>
        <p:txBody>
          <a:bodyPr/>
          <a:lstStyle/>
          <a:p>
            <a:endParaRPr lang="es-ES"/>
          </a:p>
        </p:txBody>
      </p:sp>
      <p:sp>
        <p:nvSpPr>
          <p:cNvPr id="13" name="Text 10"/>
          <p:cNvSpPr/>
          <p:nvPr/>
        </p:nvSpPr>
        <p:spPr>
          <a:xfrm>
            <a:off x="6408063" y="6142673"/>
            <a:ext cx="223957"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3</a:t>
            </a:r>
            <a:endParaRPr lang="en-US" sz="2600" dirty="0"/>
          </a:p>
        </p:txBody>
      </p:sp>
      <p:sp>
        <p:nvSpPr>
          <p:cNvPr id="14" name="Text 11"/>
          <p:cNvSpPr/>
          <p:nvPr/>
        </p:nvSpPr>
        <p:spPr>
          <a:xfrm>
            <a:off x="6994922" y="6058972"/>
            <a:ext cx="4731187"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Optimising Workout Programmes</a:t>
            </a:r>
            <a:endParaRPr lang="en-US" sz="2150" dirty="0"/>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analysis will provide valuable insights for developing personalised workout routines to enhance gym members' overall body composition.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24457"/>
            <a:ext cx="13042940" cy="708779"/>
          </a:xfrm>
          <a:prstGeom prst="rect">
            <a:avLst/>
          </a:prstGeom>
          <a:noFill/>
          <a:ln/>
        </p:spPr>
        <p:txBody>
          <a:bodyPr wrap="none" lIns="0" tIns="0" rIns="0" bIns="0" rtlCol="0" anchor="t"/>
          <a:lstStyle/>
          <a:p>
            <a:pPr marL="0" indent="0" algn="ctr">
              <a:lnSpc>
                <a:spcPts val="5550"/>
              </a:lnSpc>
              <a:buNone/>
            </a:pPr>
            <a:r>
              <a:rPr lang="en-US" sz="7200" b="1" dirty="0">
                <a:solidFill>
                  <a:srgbClr val="1D1D1B"/>
                </a:solidFill>
                <a:latin typeface="Tomorrow Semi Bold" pitchFamily="34" charset="0"/>
                <a:ea typeface="Tomorrow Semi Bold" pitchFamily="34" charset="-122"/>
                <a:cs typeface="Tomorrow Semi Bold" pitchFamily="34" charset="-120"/>
              </a:rPr>
              <a:t>Thank you for your attention</a:t>
            </a:r>
            <a:endParaRPr lang="en-US" sz="7200" b="1" dirty="0"/>
          </a:p>
        </p:txBody>
      </p:sp>
      <p:sp>
        <p:nvSpPr>
          <p:cNvPr id="3" name="Shape 1"/>
          <p:cNvSpPr/>
          <p:nvPr/>
        </p:nvSpPr>
        <p:spPr>
          <a:xfrm>
            <a:off x="793790" y="3373398"/>
            <a:ext cx="6408063" cy="2531745"/>
          </a:xfrm>
          <a:prstGeom prst="roundRect">
            <a:avLst>
              <a:gd name="adj" fmla="val 1344"/>
            </a:avLst>
          </a:prstGeom>
          <a:solidFill>
            <a:srgbClr val="F0EAEA"/>
          </a:solidFill>
          <a:ln/>
        </p:spPr>
        <p:txBody>
          <a:bodyPr/>
          <a:lstStyle/>
          <a:p>
            <a:endParaRPr lang="es-ES" dirty="0"/>
          </a:p>
        </p:txBody>
      </p:sp>
      <p:sp>
        <p:nvSpPr>
          <p:cNvPr id="4" name="Text 2"/>
          <p:cNvSpPr/>
          <p:nvPr/>
        </p:nvSpPr>
        <p:spPr>
          <a:xfrm>
            <a:off x="1020604" y="3600212"/>
            <a:ext cx="315908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Source Code and Data</a:t>
            </a:r>
            <a:endParaRPr lang="en-US" sz="2200" dirty="0"/>
          </a:p>
        </p:txBody>
      </p:sp>
      <p:sp>
        <p:nvSpPr>
          <p:cNvPr id="5" name="Text 3"/>
          <p:cNvSpPr/>
          <p:nvPr/>
        </p:nvSpPr>
        <p:spPr>
          <a:xfrm>
            <a:off x="1020604"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View the code and data used for this analysis on Github.</a:t>
            </a:r>
            <a:endParaRPr lang="en-US" sz="1750" dirty="0"/>
          </a:p>
        </p:txBody>
      </p:sp>
      <p:sp>
        <p:nvSpPr>
          <p:cNvPr id="6" name="Text 4"/>
          <p:cNvSpPr/>
          <p:nvPr/>
        </p:nvSpPr>
        <p:spPr>
          <a:xfrm>
            <a:off x="914400" y="4952524"/>
            <a:ext cx="6193631" cy="725805"/>
          </a:xfrm>
          <a:prstGeom prst="rect">
            <a:avLst/>
          </a:prstGeom>
          <a:noFill/>
          <a:ln/>
        </p:spPr>
        <p:txBody>
          <a:bodyPr wrap="square" lIns="0" tIns="0" rIns="0" bIns="0" rtlCol="0" anchor="t"/>
          <a:lstStyle/>
          <a:p>
            <a:pPr marL="0" indent="0">
              <a:lnSpc>
                <a:spcPts val="2850"/>
              </a:lnSpc>
              <a:buNone/>
            </a:pPr>
            <a:r>
              <a:rPr lang="en-US" sz="1600" u="sng" dirty="0">
                <a:solidFill>
                  <a:srgbClr val="1D1D1B"/>
                </a:solidFill>
                <a:latin typeface="Tomorrow" pitchFamily="34" charset="0"/>
                <a:ea typeface="Tomorrow" pitchFamily="34" charset="-122"/>
                <a:cs typeface="Tomorrow" pitchFamily="34" charset="-120"/>
                <a:hlinkClick r:id="rId3">
                  <a:extLst>
                    <a:ext uri="{A12FA001-AC4F-418D-AE19-62706E023703}">
                      <ahyp:hlinkClr xmlns:ahyp="http://schemas.microsoft.com/office/drawing/2018/hyperlinkcolor" val="tx"/>
                    </a:ext>
                  </a:extLst>
                </a:hlinkClick>
              </a:rPr>
              <a:t>https://github.com/MikelTelo/eda_for_gym_owners_members</a:t>
            </a:r>
            <a:endParaRPr lang="en-US" sz="1600" dirty="0"/>
          </a:p>
        </p:txBody>
      </p:sp>
      <p:sp>
        <p:nvSpPr>
          <p:cNvPr id="7" name="Shape 5"/>
          <p:cNvSpPr/>
          <p:nvPr/>
        </p:nvSpPr>
        <p:spPr>
          <a:xfrm>
            <a:off x="7428667" y="3373398"/>
            <a:ext cx="6408063" cy="2531745"/>
          </a:xfrm>
          <a:prstGeom prst="roundRect">
            <a:avLst>
              <a:gd name="adj" fmla="val 1344"/>
            </a:avLst>
          </a:prstGeom>
          <a:solidFill>
            <a:srgbClr val="F0EAEA"/>
          </a:solidFill>
          <a:ln/>
        </p:spPr>
        <p:txBody>
          <a:bodyPr/>
          <a:lstStyle/>
          <a:p>
            <a:endParaRPr lang="es-ES" dirty="0"/>
          </a:p>
        </p:txBody>
      </p:sp>
      <p:sp>
        <p:nvSpPr>
          <p:cNvPr id="8" name="Text 6"/>
          <p:cNvSpPr/>
          <p:nvPr/>
        </p:nvSpPr>
        <p:spPr>
          <a:xfrm>
            <a:off x="7655481" y="36002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LinkedIn Profile</a:t>
            </a:r>
            <a:endParaRPr lang="en-US" sz="2200" dirty="0"/>
          </a:p>
        </p:txBody>
      </p:sp>
      <p:sp>
        <p:nvSpPr>
          <p:cNvPr id="9" name="Text 7"/>
          <p:cNvSpPr/>
          <p:nvPr/>
        </p:nvSpPr>
        <p:spPr>
          <a:xfrm>
            <a:off x="7655481"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Connect with Mikel Telo on LinkedIn to discuss the analysis in more detail.</a:t>
            </a:r>
            <a:endParaRPr lang="en-US" sz="1750" dirty="0"/>
          </a:p>
        </p:txBody>
      </p:sp>
      <p:sp>
        <p:nvSpPr>
          <p:cNvPr id="10" name="Text 8"/>
          <p:cNvSpPr/>
          <p:nvPr/>
        </p:nvSpPr>
        <p:spPr>
          <a:xfrm>
            <a:off x="7655481" y="4952524"/>
            <a:ext cx="5954435" cy="725805"/>
          </a:xfrm>
          <a:prstGeom prst="rect">
            <a:avLst/>
          </a:prstGeom>
          <a:noFill/>
          <a:ln/>
        </p:spPr>
        <p:txBody>
          <a:bodyPr wrap="square" lIns="0" tIns="0" rIns="0" bIns="0" rtlCol="0" anchor="t"/>
          <a:lstStyle/>
          <a:p>
            <a:pPr marL="0" indent="0">
              <a:lnSpc>
                <a:spcPts val="2850"/>
              </a:lnSpc>
              <a:buNone/>
            </a:pPr>
            <a:r>
              <a:rPr lang="en-US" sz="1750" u="sng" dirty="0">
                <a:solidFill>
                  <a:srgbClr val="1D1D1B"/>
                </a:solidFill>
                <a:latin typeface="Tomorrow" pitchFamily="34" charset="0"/>
                <a:ea typeface="Tomorrow" pitchFamily="34" charset="-122"/>
                <a:cs typeface="Tomorrow" pitchFamily="34" charset="-120"/>
                <a:hlinkClick r:id="rId4">
                  <a:extLst>
                    <a:ext uri="{A12FA001-AC4F-418D-AE19-62706E023703}">
                      <ahyp:hlinkClr xmlns:ahyp="http://schemas.microsoft.com/office/drawing/2018/hyperlinkcolor" val="tx"/>
                    </a:ext>
                  </a:extLst>
                </a:hlinkClick>
              </a:rPr>
              <a:t>https://www.linkedin.com/in/mikel-telo-a96a371a/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9960" y="770692"/>
            <a:ext cx="9433441" cy="562570"/>
          </a:xfrm>
          <a:prstGeom prst="rect">
            <a:avLst/>
          </a:prstGeom>
          <a:noFill/>
          <a:ln/>
        </p:spPr>
        <p:txBody>
          <a:bodyPr wrap="none" lIns="0" tIns="0" rIns="0" bIns="0" rtlCol="0" anchor="t"/>
          <a:lstStyle/>
          <a:p>
            <a:pPr marL="0" indent="0">
              <a:lnSpc>
                <a:spcPts val="4400"/>
              </a:lnSpc>
              <a:buNone/>
            </a:pPr>
            <a:r>
              <a:rPr lang="en-US" sz="3500" dirty="0">
                <a:solidFill>
                  <a:srgbClr val="1D1D1B"/>
                </a:solidFill>
                <a:latin typeface="Tomorrow Semi Bold" pitchFamily="34" charset="0"/>
                <a:ea typeface="Tomorrow Semi Bold" pitchFamily="34" charset="-122"/>
                <a:cs typeface="Tomorrow Semi Bold" pitchFamily="34" charset="-120"/>
              </a:rPr>
              <a:t>Data collection process and key variables</a:t>
            </a:r>
            <a:endParaRPr lang="en-US" sz="3500" dirty="0"/>
          </a:p>
        </p:txBody>
      </p:sp>
      <p:sp>
        <p:nvSpPr>
          <p:cNvPr id="4" name="Shape 1"/>
          <p:cNvSpPr/>
          <p:nvPr/>
        </p:nvSpPr>
        <p:spPr>
          <a:xfrm>
            <a:off x="629960" y="1603177"/>
            <a:ext cx="9712881" cy="5855613"/>
          </a:xfrm>
          <a:prstGeom prst="roundRect">
            <a:avLst>
              <a:gd name="adj" fmla="val 461"/>
            </a:avLst>
          </a:prstGeom>
          <a:noFill/>
          <a:ln w="7620">
            <a:solidFill>
              <a:srgbClr val="000000">
                <a:alpha val="8000"/>
              </a:srgbClr>
            </a:solidFill>
            <a:prstDash val="solid"/>
          </a:ln>
        </p:spPr>
        <p:txBody>
          <a:bodyPr/>
          <a:lstStyle/>
          <a:p>
            <a:endParaRPr lang="es-ES"/>
          </a:p>
        </p:txBody>
      </p:sp>
      <p:sp>
        <p:nvSpPr>
          <p:cNvPr id="5" name="Shape 2"/>
          <p:cNvSpPr/>
          <p:nvPr/>
        </p:nvSpPr>
        <p:spPr>
          <a:xfrm>
            <a:off x="637580" y="1610797"/>
            <a:ext cx="9697641" cy="591264"/>
          </a:xfrm>
          <a:prstGeom prst="rect">
            <a:avLst/>
          </a:prstGeom>
          <a:solidFill>
            <a:srgbClr val="FFFFFF">
              <a:alpha val="4000"/>
            </a:srgbClr>
          </a:solidFill>
          <a:ln/>
        </p:spPr>
        <p:txBody>
          <a:bodyPr/>
          <a:lstStyle/>
          <a:p>
            <a:endParaRPr lang="es-ES"/>
          </a:p>
        </p:txBody>
      </p:sp>
      <p:sp>
        <p:nvSpPr>
          <p:cNvPr id="6" name="Text 3"/>
          <p:cNvSpPr/>
          <p:nvPr/>
        </p:nvSpPr>
        <p:spPr>
          <a:xfrm>
            <a:off x="81748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Variable</a:t>
            </a:r>
            <a:endParaRPr lang="en-US" sz="1750" dirty="0"/>
          </a:p>
        </p:txBody>
      </p:sp>
      <p:sp>
        <p:nvSpPr>
          <p:cNvPr id="7" name="Text 4"/>
          <p:cNvSpPr/>
          <p:nvPr/>
        </p:nvSpPr>
        <p:spPr>
          <a:xfrm>
            <a:off x="567011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Description</a:t>
            </a:r>
            <a:endParaRPr lang="en-US" sz="1750" dirty="0"/>
          </a:p>
        </p:txBody>
      </p:sp>
      <p:sp>
        <p:nvSpPr>
          <p:cNvPr id="8" name="Shape 5"/>
          <p:cNvSpPr/>
          <p:nvPr/>
        </p:nvSpPr>
        <p:spPr>
          <a:xfrm>
            <a:off x="637580" y="2202061"/>
            <a:ext cx="9697641" cy="519232"/>
          </a:xfrm>
          <a:prstGeom prst="rect">
            <a:avLst/>
          </a:prstGeom>
          <a:solidFill>
            <a:srgbClr val="000000">
              <a:alpha val="4000"/>
            </a:srgbClr>
          </a:solidFill>
          <a:ln/>
        </p:spPr>
        <p:txBody>
          <a:bodyPr/>
          <a:lstStyle/>
          <a:p>
            <a:endParaRPr lang="es-ES"/>
          </a:p>
        </p:txBody>
      </p:sp>
      <p:sp>
        <p:nvSpPr>
          <p:cNvPr id="9" name="Text 6"/>
          <p:cNvSpPr/>
          <p:nvPr/>
        </p:nvSpPr>
        <p:spPr>
          <a:xfrm>
            <a:off x="81748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Age</a:t>
            </a:r>
            <a:endParaRPr lang="en-US" sz="1400" dirty="0"/>
          </a:p>
        </p:txBody>
      </p:sp>
      <p:sp>
        <p:nvSpPr>
          <p:cNvPr id="10" name="Text 7"/>
          <p:cNvSpPr/>
          <p:nvPr/>
        </p:nvSpPr>
        <p:spPr>
          <a:xfrm>
            <a:off x="567011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age in years</a:t>
            </a:r>
            <a:endParaRPr lang="en-US" sz="1400" dirty="0"/>
          </a:p>
        </p:txBody>
      </p:sp>
      <p:sp>
        <p:nvSpPr>
          <p:cNvPr id="11" name="Shape 8"/>
          <p:cNvSpPr/>
          <p:nvPr/>
        </p:nvSpPr>
        <p:spPr>
          <a:xfrm>
            <a:off x="637580" y="2721293"/>
            <a:ext cx="9697641" cy="519232"/>
          </a:xfrm>
          <a:prstGeom prst="rect">
            <a:avLst/>
          </a:prstGeom>
          <a:solidFill>
            <a:srgbClr val="FFFFFF">
              <a:alpha val="4000"/>
            </a:srgbClr>
          </a:solidFill>
          <a:ln/>
        </p:spPr>
        <p:txBody>
          <a:bodyPr/>
          <a:lstStyle/>
          <a:p>
            <a:endParaRPr lang="es-ES"/>
          </a:p>
        </p:txBody>
      </p:sp>
      <p:sp>
        <p:nvSpPr>
          <p:cNvPr id="12" name="Text 9"/>
          <p:cNvSpPr/>
          <p:nvPr/>
        </p:nvSpPr>
        <p:spPr>
          <a:xfrm>
            <a:off x="81748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Gender</a:t>
            </a:r>
            <a:endParaRPr lang="en-US" sz="1400" dirty="0"/>
          </a:p>
        </p:txBody>
      </p:sp>
      <p:sp>
        <p:nvSpPr>
          <p:cNvPr id="13" name="Text 10"/>
          <p:cNvSpPr/>
          <p:nvPr/>
        </p:nvSpPr>
        <p:spPr>
          <a:xfrm>
            <a:off x="567011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Male or Female</a:t>
            </a:r>
            <a:endParaRPr lang="en-US" sz="1400" dirty="0"/>
          </a:p>
        </p:txBody>
      </p:sp>
      <p:sp>
        <p:nvSpPr>
          <p:cNvPr id="14" name="Shape 11"/>
          <p:cNvSpPr/>
          <p:nvPr/>
        </p:nvSpPr>
        <p:spPr>
          <a:xfrm>
            <a:off x="637580" y="3240524"/>
            <a:ext cx="9697641" cy="519232"/>
          </a:xfrm>
          <a:prstGeom prst="rect">
            <a:avLst/>
          </a:prstGeom>
          <a:solidFill>
            <a:srgbClr val="000000">
              <a:alpha val="4000"/>
            </a:srgbClr>
          </a:solidFill>
          <a:ln/>
        </p:spPr>
        <p:txBody>
          <a:bodyPr/>
          <a:lstStyle/>
          <a:p>
            <a:endParaRPr lang="es-ES"/>
          </a:p>
        </p:txBody>
      </p:sp>
      <p:sp>
        <p:nvSpPr>
          <p:cNvPr id="15" name="Text 12"/>
          <p:cNvSpPr/>
          <p:nvPr/>
        </p:nvSpPr>
        <p:spPr>
          <a:xfrm>
            <a:off x="81748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Height</a:t>
            </a:r>
            <a:endParaRPr lang="en-US" sz="1400" dirty="0"/>
          </a:p>
        </p:txBody>
      </p:sp>
      <p:sp>
        <p:nvSpPr>
          <p:cNvPr id="16" name="Text 13"/>
          <p:cNvSpPr/>
          <p:nvPr/>
        </p:nvSpPr>
        <p:spPr>
          <a:xfrm>
            <a:off x="567011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height in meters</a:t>
            </a:r>
            <a:endParaRPr lang="en-US" sz="1400" dirty="0"/>
          </a:p>
        </p:txBody>
      </p:sp>
      <p:sp>
        <p:nvSpPr>
          <p:cNvPr id="17" name="Shape 14"/>
          <p:cNvSpPr/>
          <p:nvPr/>
        </p:nvSpPr>
        <p:spPr>
          <a:xfrm>
            <a:off x="637580" y="3759756"/>
            <a:ext cx="9697641" cy="519232"/>
          </a:xfrm>
          <a:prstGeom prst="rect">
            <a:avLst/>
          </a:prstGeom>
          <a:solidFill>
            <a:srgbClr val="FFFFFF">
              <a:alpha val="4000"/>
            </a:srgbClr>
          </a:solidFill>
          <a:ln/>
        </p:spPr>
        <p:txBody>
          <a:bodyPr/>
          <a:lstStyle/>
          <a:p>
            <a:endParaRPr lang="es-ES"/>
          </a:p>
        </p:txBody>
      </p:sp>
      <p:sp>
        <p:nvSpPr>
          <p:cNvPr id="18" name="Text 15"/>
          <p:cNvSpPr/>
          <p:nvPr/>
        </p:nvSpPr>
        <p:spPr>
          <a:xfrm>
            <a:off x="81748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Weight</a:t>
            </a:r>
            <a:endParaRPr lang="en-US" sz="1400" dirty="0"/>
          </a:p>
        </p:txBody>
      </p:sp>
      <p:sp>
        <p:nvSpPr>
          <p:cNvPr id="19" name="Text 16"/>
          <p:cNvSpPr/>
          <p:nvPr/>
        </p:nvSpPr>
        <p:spPr>
          <a:xfrm>
            <a:off x="567011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weight in kilograms</a:t>
            </a:r>
            <a:endParaRPr lang="en-US" sz="1400" dirty="0"/>
          </a:p>
        </p:txBody>
      </p:sp>
      <p:sp>
        <p:nvSpPr>
          <p:cNvPr id="20" name="Shape 17"/>
          <p:cNvSpPr/>
          <p:nvPr/>
        </p:nvSpPr>
        <p:spPr>
          <a:xfrm>
            <a:off x="637580" y="4278987"/>
            <a:ext cx="9697641" cy="519232"/>
          </a:xfrm>
          <a:prstGeom prst="rect">
            <a:avLst/>
          </a:prstGeom>
          <a:solidFill>
            <a:srgbClr val="000000">
              <a:alpha val="4000"/>
            </a:srgbClr>
          </a:solidFill>
          <a:ln/>
        </p:spPr>
        <p:txBody>
          <a:bodyPr/>
          <a:lstStyle/>
          <a:p>
            <a:endParaRPr lang="es-ES"/>
          </a:p>
        </p:txBody>
      </p:sp>
      <p:sp>
        <p:nvSpPr>
          <p:cNvPr id="21" name="Text 18"/>
          <p:cNvSpPr/>
          <p:nvPr/>
        </p:nvSpPr>
        <p:spPr>
          <a:xfrm>
            <a:off x="81748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Fat Percentage</a:t>
            </a:r>
            <a:endParaRPr lang="en-US" sz="1400" dirty="0"/>
          </a:p>
        </p:txBody>
      </p:sp>
      <p:sp>
        <p:nvSpPr>
          <p:cNvPr id="22" name="Text 19"/>
          <p:cNvSpPr/>
          <p:nvPr/>
        </p:nvSpPr>
        <p:spPr>
          <a:xfrm>
            <a:off x="567011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Percentage of body mass that is fat</a:t>
            </a:r>
            <a:endParaRPr lang="en-US" sz="1400" dirty="0"/>
          </a:p>
        </p:txBody>
      </p:sp>
      <p:sp>
        <p:nvSpPr>
          <p:cNvPr id="23" name="Shape 20"/>
          <p:cNvSpPr/>
          <p:nvPr/>
        </p:nvSpPr>
        <p:spPr>
          <a:xfrm>
            <a:off x="637580" y="4798219"/>
            <a:ext cx="9697641" cy="1095256"/>
          </a:xfrm>
          <a:prstGeom prst="rect">
            <a:avLst/>
          </a:prstGeom>
          <a:solidFill>
            <a:srgbClr val="FFFFFF">
              <a:alpha val="4000"/>
            </a:srgbClr>
          </a:solidFill>
          <a:ln/>
        </p:spPr>
        <p:txBody>
          <a:bodyPr/>
          <a:lstStyle/>
          <a:p>
            <a:endParaRPr lang="es-ES"/>
          </a:p>
        </p:txBody>
      </p:sp>
      <p:sp>
        <p:nvSpPr>
          <p:cNvPr id="24" name="Text 21"/>
          <p:cNvSpPr/>
          <p:nvPr/>
        </p:nvSpPr>
        <p:spPr>
          <a:xfrm>
            <a:off x="817483" y="491382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Mass Index (BMI)</a:t>
            </a:r>
            <a:endParaRPr lang="en-US" sz="1400" dirty="0"/>
          </a:p>
        </p:txBody>
      </p:sp>
      <p:sp>
        <p:nvSpPr>
          <p:cNvPr id="25" name="Text 22"/>
          <p:cNvSpPr/>
          <p:nvPr/>
        </p:nvSpPr>
        <p:spPr>
          <a:xfrm>
            <a:off x="5670113" y="4913828"/>
            <a:ext cx="4485203" cy="864037"/>
          </a:xfrm>
          <a:prstGeom prst="rect">
            <a:avLst/>
          </a:prstGeom>
          <a:noFill/>
          <a:ln/>
        </p:spPr>
        <p:txBody>
          <a:bodyPr wrap="squar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It is calculated by dividing a person's weight in kilograms by the square of their height in meters</a:t>
            </a:r>
            <a:endParaRPr lang="en-US" sz="1400" dirty="0"/>
          </a:p>
        </p:txBody>
      </p:sp>
      <p:sp>
        <p:nvSpPr>
          <p:cNvPr id="26" name="Shape 23"/>
          <p:cNvSpPr/>
          <p:nvPr/>
        </p:nvSpPr>
        <p:spPr>
          <a:xfrm>
            <a:off x="637580" y="5893475"/>
            <a:ext cx="9697641" cy="519232"/>
          </a:xfrm>
          <a:prstGeom prst="rect">
            <a:avLst/>
          </a:prstGeom>
          <a:solidFill>
            <a:srgbClr val="000000">
              <a:alpha val="4000"/>
            </a:srgbClr>
          </a:solidFill>
          <a:ln/>
        </p:spPr>
        <p:txBody>
          <a:bodyPr/>
          <a:lstStyle/>
          <a:p>
            <a:endParaRPr lang="es-ES"/>
          </a:p>
        </p:txBody>
      </p:sp>
      <p:sp>
        <p:nvSpPr>
          <p:cNvPr id="27" name="Text 24"/>
          <p:cNvSpPr/>
          <p:nvPr/>
        </p:nvSpPr>
        <p:spPr>
          <a:xfrm>
            <a:off x="81748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Frequency</a:t>
            </a:r>
            <a:endParaRPr lang="en-US" sz="1400" dirty="0"/>
          </a:p>
        </p:txBody>
      </p:sp>
      <p:sp>
        <p:nvSpPr>
          <p:cNvPr id="28" name="Text 25"/>
          <p:cNvSpPr/>
          <p:nvPr/>
        </p:nvSpPr>
        <p:spPr>
          <a:xfrm>
            <a:off x="567011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Number of gym visits per week</a:t>
            </a:r>
            <a:endParaRPr lang="en-US" sz="1400" dirty="0"/>
          </a:p>
        </p:txBody>
      </p:sp>
      <p:sp>
        <p:nvSpPr>
          <p:cNvPr id="29" name="Shape 26"/>
          <p:cNvSpPr/>
          <p:nvPr/>
        </p:nvSpPr>
        <p:spPr>
          <a:xfrm>
            <a:off x="637580" y="6412706"/>
            <a:ext cx="9697641" cy="519232"/>
          </a:xfrm>
          <a:prstGeom prst="rect">
            <a:avLst/>
          </a:prstGeom>
          <a:solidFill>
            <a:srgbClr val="FFFFFF">
              <a:alpha val="4000"/>
            </a:srgbClr>
          </a:solidFill>
          <a:ln/>
        </p:spPr>
        <p:txBody>
          <a:bodyPr/>
          <a:lstStyle/>
          <a:p>
            <a:endParaRPr lang="es-ES"/>
          </a:p>
        </p:txBody>
      </p:sp>
      <p:sp>
        <p:nvSpPr>
          <p:cNvPr id="30" name="Text 27"/>
          <p:cNvSpPr/>
          <p:nvPr/>
        </p:nvSpPr>
        <p:spPr>
          <a:xfrm>
            <a:off x="81748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Calories Burned</a:t>
            </a:r>
            <a:endParaRPr lang="en-US" sz="1400" dirty="0"/>
          </a:p>
        </p:txBody>
      </p:sp>
      <p:sp>
        <p:nvSpPr>
          <p:cNvPr id="31" name="Text 28"/>
          <p:cNvSpPr/>
          <p:nvPr/>
        </p:nvSpPr>
        <p:spPr>
          <a:xfrm>
            <a:off x="567011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Total calories burned during each session</a:t>
            </a:r>
            <a:endParaRPr lang="en-US" sz="1400" dirty="0"/>
          </a:p>
        </p:txBody>
      </p:sp>
      <p:sp>
        <p:nvSpPr>
          <p:cNvPr id="32" name="Shape 29"/>
          <p:cNvSpPr/>
          <p:nvPr/>
        </p:nvSpPr>
        <p:spPr>
          <a:xfrm>
            <a:off x="637580" y="6931938"/>
            <a:ext cx="9697641" cy="519232"/>
          </a:xfrm>
          <a:prstGeom prst="rect">
            <a:avLst/>
          </a:prstGeom>
          <a:solidFill>
            <a:srgbClr val="000000">
              <a:alpha val="4000"/>
            </a:srgbClr>
          </a:solidFill>
          <a:ln/>
        </p:spPr>
        <p:txBody>
          <a:bodyPr/>
          <a:lstStyle/>
          <a:p>
            <a:endParaRPr lang="es-ES"/>
          </a:p>
        </p:txBody>
      </p:sp>
      <p:sp>
        <p:nvSpPr>
          <p:cNvPr id="33" name="Text 30"/>
          <p:cNvSpPr/>
          <p:nvPr/>
        </p:nvSpPr>
        <p:spPr>
          <a:xfrm>
            <a:off x="81748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Type</a:t>
            </a:r>
            <a:endParaRPr lang="en-US" sz="1400" dirty="0"/>
          </a:p>
        </p:txBody>
      </p:sp>
      <p:sp>
        <p:nvSpPr>
          <p:cNvPr id="34" name="Text 31"/>
          <p:cNvSpPr/>
          <p:nvPr/>
        </p:nvSpPr>
        <p:spPr>
          <a:xfrm>
            <a:off x="567011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Type of workout performed</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456" y="473393"/>
            <a:ext cx="10845522" cy="537924"/>
          </a:xfrm>
          <a:prstGeom prst="rect">
            <a:avLst/>
          </a:prstGeom>
          <a:noFill/>
          <a:ln/>
        </p:spPr>
        <p:txBody>
          <a:bodyPr wrap="none" lIns="0" tIns="0" rIns="0" bIns="0" rtlCol="0" anchor="t"/>
          <a:lstStyle/>
          <a:p>
            <a:pPr marL="0" indent="0">
              <a:lnSpc>
                <a:spcPts val="4200"/>
              </a:lnSpc>
              <a:buNone/>
            </a:pPr>
            <a:r>
              <a:rPr lang="en-US" sz="3350" dirty="0">
                <a:solidFill>
                  <a:srgbClr val="1D1D1B"/>
                </a:solidFill>
                <a:latin typeface="Tomorrow Semi Bold" pitchFamily="34" charset="0"/>
                <a:ea typeface="Tomorrow Semi Bold" pitchFamily="34" charset="-122"/>
                <a:cs typeface="Tomorrow Semi Bold" pitchFamily="34" charset="-120"/>
              </a:rPr>
              <a:t>Exploratory analysis of body composition metrics</a:t>
            </a:r>
            <a:endParaRPr lang="en-US" sz="3350" dirty="0"/>
          </a:p>
        </p:txBody>
      </p:sp>
      <p:sp>
        <p:nvSpPr>
          <p:cNvPr id="3" name="Text 1"/>
          <p:cNvSpPr/>
          <p:nvPr/>
        </p:nvSpPr>
        <p:spPr>
          <a:xfrm>
            <a:off x="602456" y="1424345"/>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Mass Index (BMI)</a:t>
            </a:r>
            <a:endParaRPr lang="en-US" sz="1350" dirty="0"/>
          </a:p>
        </p:txBody>
      </p:sp>
      <p:sp>
        <p:nvSpPr>
          <p:cNvPr id="4" name="Text 2"/>
          <p:cNvSpPr/>
          <p:nvPr/>
        </p:nvSpPr>
        <p:spPr>
          <a:xfrm>
            <a:off x="602456" y="1854637"/>
            <a:ext cx="6502837" cy="275392"/>
          </a:xfrm>
          <a:prstGeom prst="rect">
            <a:avLst/>
          </a:prstGeom>
          <a:noFill/>
          <a:ln/>
        </p:spPr>
        <p:txBody>
          <a:bodyPr wrap="none" lIns="0" tIns="0" rIns="0" bIns="0" rtlCol="0" anchor="t"/>
          <a:lstStyle/>
          <a:p>
            <a:pPr marL="0" indent="0">
              <a:lnSpc>
                <a:spcPts val="2150"/>
              </a:lnSpc>
              <a:buNone/>
            </a:pPr>
            <a:r>
              <a:rPr lang="en-US" sz="1350" dirty="0">
                <a:solidFill>
                  <a:srgbClr val="61615C"/>
                </a:solidFill>
                <a:latin typeface="Tomorrow" pitchFamily="34" charset="0"/>
                <a:ea typeface="Tomorrow" pitchFamily="34" charset="-122"/>
                <a:cs typeface="Tomorrow" pitchFamily="34" charset="-120"/>
              </a:rPr>
              <a:t>The BMI categories are standard for both men and women:</a:t>
            </a:r>
            <a:endParaRPr lang="en-US" sz="1350" dirty="0"/>
          </a:p>
        </p:txBody>
      </p:sp>
      <p:sp>
        <p:nvSpPr>
          <p:cNvPr id="5" name="Text 3"/>
          <p:cNvSpPr/>
          <p:nvPr/>
        </p:nvSpPr>
        <p:spPr>
          <a:xfrm>
            <a:off x="602456" y="228492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Underweight</a:t>
            </a:r>
            <a:r>
              <a:rPr lang="en-US" sz="1350" dirty="0">
                <a:solidFill>
                  <a:srgbClr val="61615C"/>
                </a:solidFill>
                <a:latin typeface="Tomorrow" pitchFamily="34" charset="0"/>
                <a:ea typeface="Tomorrow" pitchFamily="34" charset="-122"/>
                <a:cs typeface="Tomorrow" pitchFamily="34" charset="-120"/>
              </a:rPr>
              <a:t>: BMI &lt; 18.5</a:t>
            </a:r>
            <a:endParaRPr lang="en-US" sz="1350" dirty="0"/>
          </a:p>
        </p:txBody>
      </p:sp>
      <p:sp>
        <p:nvSpPr>
          <p:cNvPr id="6" name="Text 4"/>
          <p:cNvSpPr/>
          <p:nvPr/>
        </p:nvSpPr>
        <p:spPr>
          <a:xfrm>
            <a:off x="602456" y="262056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Normal weight</a:t>
            </a:r>
            <a:r>
              <a:rPr lang="en-US" sz="1350" dirty="0">
                <a:solidFill>
                  <a:srgbClr val="61615C"/>
                </a:solidFill>
                <a:latin typeface="Tomorrow" pitchFamily="34" charset="0"/>
                <a:ea typeface="Tomorrow" pitchFamily="34" charset="-122"/>
                <a:cs typeface="Tomorrow" pitchFamily="34" charset="-120"/>
              </a:rPr>
              <a:t>: BMI 18.5–24.9</a:t>
            </a:r>
            <a:endParaRPr lang="en-US" sz="1350" dirty="0"/>
          </a:p>
        </p:txBody>
      </p:sp>
      <p:sp>
        <p:nvSpPr>
          <p:cNvPr id="7" name="Text 5"/>
          <p:cNvSpPr/>
          <p:nvPr/>
        </p:nvSpPr>
        <p:spPr>
          <a:xfrm>
            <a:off x="602456" y="295620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Overweight</a:t>
            </a:r>
            <a:r>
              <a:rPr lang="en-US" sz="1350" dirty="0">
                <a:solidFill>
                  <a:srgbClr val="61615C"/>
                </a:solidFill>
                <a:latin typeface="Tomorrow" pitchFamily="34" charset="0"/>
                <a:ea typeface="Tomorrow" pitchFamily="34" charset="-122"/>
                <a:cs typeface="Tomorrow" pitchFamily="34" charset="-120"/>
              </a:rPr>
              <a:t>: BMI 25–29.9</a:t>
            </a:r>
            <a:endParaRPr lang="en-US" sz="1350" dirty="0"/>
          </a:p>
        </p:txBody>
      </p:sp>
      <p:sp>
        <p:nvSpPr>
          <p:cNvPr id="8" name="Text 6"/>
          <p:cNvSpPr/>
          <p:nvPr/>
        </p:nvSpPr>
        <p:spPr>
          <a:xfrm>
            <a:off x="602456" y="329184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Obesity</a:t>
            </a:r>
            <a:r>
              <a:rPr lang="en-US" sz="1350" dirty="0">
                <a:solidFill>
                  <a:srgbClr val="61615C"/>
                </a:solidFill>
                <a:latin typeface="Tomorrow" pitchFamily="34" charset="0"/>
                <a:ea typeface="Tomorrow" pitchFamily="34" charset="-122"/>
                <a:cs typeface="Tomorrow" pitchFamily="34" charset="-120"/>
              </a:rPr>
              <a:t>: BMI ≥ 30</a:t>
            </a:r>
            <a:endParaRPr lang="en-US" sz="1350" dirty="0"/>
          </a:p>
        </p:txBody>
      </p:sp>
      <p:sp>
        <p:nvSpPr>
          <p:cNvPr id="9" name="Text 7"/>
          <p:cNvSpPr/>
          <p:nvPr/>
        </p:nvSpPr>
        <p:spPr>
          <a:xfrm>
            <a:off x="602456" y="372213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Fat Percentage</a:t>
            </a:r>
            <a:endParaRPr lang="en-US" sz="1350" dirty="0"/>
          </a:p>
        </p:txBody>
      </p:sp>
      <p:sp>
        <p:nvSpPr>
          <p:cNvPr id="10" name="Text 8"/>
          <p:cNvSpPr/>
          <p:nvPr/>
        </p:nvSpPr>
        <p:spPr>
          <a:xfrm>
            <a:off x="602456" y="4152424"/>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Men by Age:</a:t>
            </a:r>
            <a:endParaRPr lang="en-US" sz="1350" dirty="0"/>
          </a:p>
        </p:txBody>
      </p:sp>
      <p:sp>
        <p:nvSpPr>
          <p:cNvPr id="11" name="Text 9"/>
          <p:cNvSpPr/>
          <p:nvPr/>
        </p:nvSpPr>
        <p:spPr>
          <a:xfrm>
            <a:off x="602456" y="458271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8-19%</a:t>
            </a:r>
            <a:endParaRPr lang="en-US" sz="1350" dirty="0"/>
          </a:p>
        </p:txBody>
      </p:sp>
      <p:sp>
        <p:nvSpPr>
          <p:cNvPr id="12" name="Text 10"/>
          <p:cNvSpPr/>
          <p:nvPr/>
        </p:nvSpPr>
        <p:spPr>
          <a:xfrm>
            <a:off x="602456" y="491835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11-21%</a:t>
            </a:r>
            <a:endParaRPr lang="en-US" sz="1350" dirty="0"/>
          </a:p>
        </p:txBody>
      </p:sp>
      <p:sp>
        <p:nvSpPr>
          <p:cNvPr id="13" name="Text 11"/>
          <p:cNvSpPr/>
          <p:nvPr/>
        </p:nvSpPr>
        <p:spPr>
          <a:xfrm>
            <a:off x="602456" y="525399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13-24%</a:t>
            </a:r>
            <a:endParaRPr lang="en-US" sz="1350" dirty="0"/>
          </a:p>
        </p:txBody>
      </p:sp>
      <p:sp>
        <p:nvSpPr>
          <p:cNvPr id="14" name="Text 12"/>
          <p:cNvSpPr/>
          <p:nvPr/>
        </p:nvSpPr>
        <p:spPr>
          <a:xfrm>
            <a:off x="602456" y="568428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Women by Age:</a:t>
            </a:r>
            <a:endParaRPr lang="en-US" sz="1350" dirty="0"/>
          </a:p>
        </p:txBody>
      </p:sp>
      <p:sp>
        <p:nvSpPr>
          <p:cNvPr id="15" name="Text 13"/>
          <p:cNvSpPr/>
          <p:nvPr/>
        </p:nvSpPr>
        <p:spPr>
          <a:xfrm>
            <a:off x="602456" y="6114574"/>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21-32%</a:t>
            </a:r>
            <a:endParaRPr lang="en-US" sz="1350" dirty="0"/>
          </a:p>
        </p:txBody>
      </p:sp>
      <p:sp>
        <p:nvSpPr>
          <p:cNvPr id="16" name="Text 14"/>
          <p:cNvSpPr/>
          <p:nvPr/>
        </p:nvSpPr>
        <p:spPr>
          <a:xfrm>
            <a:off x="602456" y="6450211"/>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23-33%</a:t>
            </a:r>
            <a:endParaRPr lang="en-US" sz="1350" dirty="0"/>
          </a:p>
        </p:txBody>
      </p:sp>
      <p:sp>
        <p:nvSpPr>
          <p:cNvPr id="17" name="Text 15"/>
          <p:cNvSpPr/>
          <p:nvPr/>
        </p:nvSpPr>
        <p:spPr>
          <a:xfrm>
            <a:off x="602456" y="678584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24-35%</a:t>
            </a:r>
            <a:endParaRPr lang="en-US" sz="1350" dirty="0"/>
          </a:p>
        </p:txBody>
      </p:sp>
      <p:pic>
        <p:nvPicPr>
          <p:cNvPr id="18" name="Image 0" descr="preencoded.png"/>
          <p:cNvPicPr>
            <a:picLocks noChangeAspect="1"/>
          </p:cNvPicPr>
          <p:nvPr/>
        </p:nvPicPr>
        <p:blipFill>
          <a:blip r:embed="rId3"/>
          <a:stretch>
            <a:fillRect/>
          </a:stretch>
        </p:blipFill>
        <p:spPr>
          <a:xfrm>
            <a:off x="5768221" y="1253728"/>
            <a:ext cx="6502837" cy="2468404"/>
          </a:xfrm>
          <a:prstGeom prst="rect">
            <a:avLst/>
          </a:prstGeom>
        </p:spPr>
      </p:pic>
      <p:sp>
        <p:nvSpPr>
          <p:cNvPr id="19" name="Text 16"/>
          <p:cNvSpPr/>
          <p:nvPr/>
        </p:nvSpPr>
        <p:spPr>
          <a:xfrm>
            <a:off x="7532727" y="4555331"/>
            <a:ext cx="6502837" cy="275392"/>
          </a:xfrm>
          <a:prstGeom prst="rect">
            <a:avLst/>
          </a:prstGeom>
          <a:noFill/>
          <a:ln/>
        </p:spPr>
        <p:txBody>
          <a:bodyPr wrap="none" lIns="0" tIns="0" rIns="0" bIns="0" rtlCol="0" anchor="t"/>
          <a:lstStyle/>
          <a:p>
            <a:pPr marL="0" indent="0">
              <a:lnSpc>
                <a:spcPts val="2150"/>
              </a:lnSpc>
              <a:buNone/>
            </a:pPr>
            <a:endParaRPr lang="en-US" sz="1350" dirty="0"/>
          </a:p>
        </p:txBody>
      </p:sp>
      <p:pic>
        <p:nvPicPr>
          <p:cNvPr id="20" name="Image 1" descr="preencoded.png"/>
          <p:cNvPicPr>
            <a:picLocks noChangeAspect="1"/>
          </p:cNvPicPr>
          <p:nvPr/>
        </p:nvPicPr>
        <p:blipFill>
          <a:blip r:embed="rId4"/>
          <a:stretch>
            <a:fillRect/>
          </a:stretch>
        </p:blipFill>
        <p:spPr>
          <a:xfrm>
            <a:off x="7282338" y="3997524"/>
            <a:ext cx="3474601" cy="3474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740343"/>
            <a:ext cx="4919186" cy="2748796"/>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t>Data Cleaning: BMI and Body Fat Percentage</a:t>
            </a:r>
          </a:p>
        </p:txBody>
      </p:sp>
      <p:sp>
        <p:nvSpPr>
          <p:cNvPr id="4" name="Text 1"/>
          <p:cNvSpPr/>
          <p:nvPr/>
        </p:nvSpPr>
        <p:spPr>
          <a:xfrm>
            <a:off x="793790" y="2864525"/>
            <a:ext cx="4992648" cy="425291"/>
          </a:xfrm>
          <a:prstGeom prst="rect">
            <a:avLst/>
          </a:prstGeom>
          <a:noFill/>
          <a:ln/>
        </p:spPr>
        <p:txBody>
          <a:bodyPr wrap="none" lIns="0" tIns="0" rIns="0" bIns="0" rtlCol="0" anchor="t"/>
          <a:lstStyle/>
          <a:p>
            <a:pPr marL="0" indent="0">
              <a:lnSpc>
                <a:spcPts val="3300"/>
              </a:lnSpc>
              <a:buNone/>
            </a:pPr>
            <a:r>
              <a:rPr lang="en-US" sz="2650" dirty="0">
                <a:solidFill>
                  <a:srgbClr val="1D1D1B"/>
                </a:solidFill>
                <a:latin typeface="Tomorrow Semi Bold" pitchFamily="34" charset="0"/>
                <a:ea typeface="Tomorrow Semi Bold" pitchFamily="34" charset="-122"/>
                <a:cs typeface="Tomorrow Semi Bold" pitchFamily="34" charset="-120"/>
              </a:rPr>
              <a:t>Incongruent Record Filtering</a:t>
            </a:r>
            <a:endParaRPr lang="en-US" sz="2650" dirty="0"/>
          </a:p>
        </p:txBody>
      </p:sp>
      <p:sp>
        <p:nvSpPr>
          <p:cNvPr id="5" name="Text 2"/>
          <p:cNvSpPr/>
          <p:nvPr/>
        </p:nvSpPr>
        <p:spPr>
          <a:xfrm>
            <a:off x="793790" y="362997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First of all, I created a code that identifies and removes inconsistent records from the dataset based on:</a:t>
            </a:r>
            <a:endParaRPr lang="en-US" sz="1750" dirty="0"/>
          </a:p>
        </p:txBody>
      </p:sp>
      <p:sp>
        <p:nvSpPr>
          <p:cNvPr id="6" name="Text 3"/>
          <p:cNvSpPr/>
          <p:nvPr/>
        </p:nvSpPr>
        <p:spPr>
          <a:xfrm>
            <a:off x="793790" y="4610933"/>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61615C"/>
                </a:solidFill>
                <a:latin typeface="Tomorrow" pitchFamily="34" charset="0"/>
                <a:ea typeface="Tomorrow" pitchFamily="34" charset="-122"/>
                <a:cs typeface="Tomorrow" pitchFamily="34" charset="-120"/>
              </a:rPr>
              <a:t>BMI and Fat Percentage Mismatch</a:t>
            </a:r>
            <a:r>
              <a:rPr lang="en-US" sz="1750" dirty="0">
                <a:solidFill>
                  <a:srgbClr val="61615C"/>
                </a:solidFill>
                <a:latin typeface="Tomorrow" pitchFamily="34" charset="0"/>
                <a:ea typeface="Tomorrow" pitchFamily="34" charset="-122"/>
                <a:cs typeface="Tomorrow" pitchFamily="34" charset="-120"/>
              </a:rPr>
              <a:t>: Eliminates </a:t>
            </a:r>
            <a:r>
              <a:rPr lang="en-US" sz="1750" b="1" dirty="0">
                <a:solidFill>
                  <a:srgbClr val="61615C"/>
                </a:solidFill>
                <a:latin typeface="Tomorrow" pitchFamily="34" charset="0"/>
                <a:ea typeface="Tomorrow" pitchFamily="34" charset="-122"/>
                <a:cs typeface="Tomorrow" pitchFamily="34" charset="-120"/>
              </a:rPr>
              <a:t>"Underweight"</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high fat</a:t>
            </a:r>
            <a:r>
              <a:rPr lang="en-US" sz="1750" dirty="0">
                <a:solidFill>
                  <a:srgbClr val="61615C"/>
                </a:solidFill>
                <a:latin typeface="Tomorrow" pitchFamily="34" charset="0"/>
                <a:ea typeface="Tomorrow" pitchFamily="34" charset="-122"/>
                <a:cs typeface="Tomorrow" pitchFamily="34" charset="-120"/>
              </a:rPr>
              <a:t> or </a:t>
            </a:r>
            <a:r>
              <a:rPr lang="en-US" sz="1750" b="1" dirty="0">
                <a:solidFill>
                  <a:srgbClr val="61615C"/>
                </a:solidFill>
                <a:latin typeface="Tomorrow" pitchFamily="34" charset="0"/>
                <a:ea typeface="Tomorrow" pitchFamily="34" charset="-122"/>
                <a:cs typeface="Tomorrow" pitchFamily="34" charset="-120"/>
              </a:rPr>
              <a:t>"Obesity"</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low fat</a:t>
            </a:r>
            <a:r>
              <a:rPr lang="en-US" sz="1750" dirty="0">
                <a:solidFill>
                  <a:srgbClr val="61615C"/>
                </a:solidFill>
                <a:latin typeface="Tomorrow" pitchFamily="34" charset="0"/>
                <a:ea typeface="Tomorrow" pitchFamily="34" charset="-122"/>
                <a:cs typeface="Tomorrow" pitchFamily="34" charset="-120"/>
              </a:rPr>
              <a:t>.</a:t>
            </a:r>
            <a:endParaRPr lang="en-US" sz="1750" dirty="0"/>
          </a:p>
        </p:txBody>
      </p:sp>
      <p:sp>
        <p:nvSpPr>
          <p:cNvPr id="7" name="Text 4"/>
          <p:cNvSpPr/>
          <p:nvPr/>
        </p:nvSpPr>
        <p:spPr>
          <a:xfrm>
            <a:off x="793790" y="5416034"/>
            <a:ext cx="75564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61615C"/>
                </a:solidFill>
                <a:latin typeface="Tomorrow" pitchFamily="34" charset="0"/>
                <a:ea typeface="Tomorrow" pitchFamily="34" charset="-122"/>
                <a:cs typeface="Tomorrow" pitchFamily="34" charset="-120"/>
              </a:rPr>
              <a:t>Unrealistic Values</a:t>
            </a:r>
            <a:r>
              <a:rPr lang="en-US" sz="1750" dirty="0">
                <a:solidFill>
                  <a:srgbClr val="61615C"/>
                </a:solidFill>
                <a:latin typeface="Tomorrow" pitchFamily="34" charset="0"/>
                <a:ea typeface="Tomorrow" pitchFamily="34" charset="-122"/>
                <a:cs typeface="Tomorrow" pitchFamily="34" charset="-120"/>
              </a:rPr>
              <a:t>: Filters out entries with </a:t>
            </a:r>
            <a:r>
              <a:rPr lang="en-US" sz="1750" b="1" dirty="0">
                <a:solidFill>
                  <a:srgbClr val="61615C"/>
                </a:solidFill>
                <a:latin typeface="Tomorrow" pitchFamily="34" charset="0"/>
                <a:ea typeface="Tomorrow" pitchFamily="34" charset="-122"/>
                <a:cs typeface="Tomorrow" pitchFamily="34" charset="-120"/>
              </a:rPr>
              <a:t>extreme fat percentage</a:t>
            </a:r>
            <a:r>
              <a:rPr lang="en-US" sz="1750" dirty="0">
                <a:solidFill>
                  <a:srgbClr val="61615C"/>
                </a:solidFill>
                <a:latin typeface="Tomorrow" pitchFamily="34" charset="0"/>
                <a:ea typeface="Tomorrow" pitchFamily="34" charset="-122"/>
                <a:cs typeface="Tomorrow" pitchFamily="34" charset="-120"/>
              </a:rPr>
              <a:t> (&lt;3% or &gt;50%), </a:t>
            </a:r>
            <a:r>
              <a:rPr lang="en-US" sz="1750" b="1" dirty="0">
                <a:solidFill>
                  <a:srgbClr val="61615C"/>
                </a:solidFill>
                <a:latin typeface="Tomorrow" pitchFamily="34" charset="0"/>
                <a:ea typeface="Tomorrow" pitchFamily="34" charset="-122"/>
                <a:cs typeface="Tomorrow" pitchFamily="34" charset="-120"/>
              </a:rPr>
              <a:t>weight</a:t>
            </a:r>
            <a:r>
              <a:rPr lang="en-US" sz="1750" dirty="0">
                <a:solidFill>
                  <a:srgbClr val="61615C"/>
                </a:solidFill>
                <a:latin typeface="Tomorrow" pitchFamily="34" charset="0"/>
                <a:ea typeface="Tomorrow" pitchFamily="34" charset="-122"/>
                <a:cs typeface="Tomorrow" pitchFamily="34" charset="-120"/>
              </a:rPr>
              <a:t> (&lt;30 kg or &gt;200 kg), and </a:t>
            </a:r>
            <a:r>
              <a:rPr lang="en-US" sz="1750" b="1" dirty="0">
                <a:solidFill>
                  <a:srgbClr val="61615C"/>
                </a:solidFill>
                <a:latin typeface="Tomorrow" pitchFamily="34" charset="0"/>
                <a:ea typeface="Tomorrow" pitchFamily="34" charset="-122"/>
                <a:cs typeface="Tomorrow" pitchFamily="34" charset="-120"/>
              </a:rPr>
              <a:t>height</a:t>
            </a:r>
            <a:r>
              <a:rPr lang="en-US" sz="1750" dirty="0">
                <a:solidFill>
                  <a:srgbClr val="61615C"/>
                </a:solidFill>
                <a:latin typeface="Tomorrow" pitchFamily="34" charset="0"/>
                <a:ea typeface="Tomorrow" pitchFamily="34" charset="-122"/>
                <a:cs typeface="Tomorrow" pitchFamily="34" charset="-120"/>
              </a:rPr>
              <a:t> (&lt;1.2 m or &gt;2.5 m).</a:t>
            </a:r>
            <a:endParaRPr lang="en-US" sz="1750" dirty="0"/>
          </a:p>
        </p:txBody>
      </p:sp>
      <p:sp>
        <p:nvSpPr>
          <p:cNvPr id="8" name="Text 5"/>
          <p:cNvSpPr/>
          <p:nvPr/>
        </p:nvSpPr>
        <p:spPr>
          <a:xfrm>
            <a:off x="793790" y="675989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This ensures the dataset is accurate and reliable for analysis.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4463" y="469702"/>
            <a:ext cx="5122307" cy="414695"/>
          </a:xfrm>
          <a:prstGeom prst="rect">
            <a:avLst/>
          </a:prstGeom>
          <a:noFill/>
          <a:ln/>
        </p:spPr>
        <p:txBody>
          <a:bodyPr wrap="none" lIns="0" tIns="0" rIns="0" bIns="0" rtlCol="0" anchor="t"/>
          <a:lstStyle/>
          <a:p>
            <a:pPr marL="0" indent="0">
              <a:lnSpc>
                <a:spcPts val="3250"/>
              </a:lnSpc>
              <a:buNone/>
            </a:pPr>
            <a:r>
              <a:rPr lang="en-US" sz="2600" dirty="0">
                <a:solidFill>
                  <a:srgbClr val="1D1D1B"/>
                </a:solidFill>
                <a:latin typeface="Tomorrow Semi Bold" pitchFamily="34" charset="0"/>
                <a:ea typeface="Tomorrow Semi Bold" pitchFamily="34" charset="-122"/>
                <a:cs typeface="Tomorrow Semi Bold" pitchFamily="34" charset="-120"/>
              </a:rPr>
              <a:t>Data Distribution and Removal</a:t>
            </a:r>
            <a:endParaRPr lang="en-US" sz="2600" dirty="0"/>
          </a:p>
        </p:txBody>
      </p:sp>
      <p:sp>
        <p:nvSpPr>
          <p:cNvPr id="3" name="Text 1"/>
          <p:cNvSpPr/>
          <p:nvPr/>
        </p:nvSpPr>
        <p:spPr>
          <a:xfrm>
            <a:off x="464463" y="1149787"/>
            <a:ext cx="13701474" cy="424815"/>
          </a:xfrm>
          <a:prstGeom prst="rect">
            <a:avLst/>
          </a:prstGeom>
          <a:noFill/>
          <a:ln/>
        </p:spPr>
        <p:txBody>
          <a:bodyPr wrap="square" lIns="0" tIns="0" rIns="0" bIns="0" rtlCol="0" anchor="t"/>
          <a:lstStyle/>
          <a:p>
            <a:pPr marL="0" indent="0">
              <a:lnSpc>
                <a:spcPts val="1650"/>
              </a:lnSpc>
              <a:buNone/>
            </a:pPr>
            <a:r>
              <a:rPr lang="en-US" sz="1000" dirty="0">
                <a:solidFill>
                  <a:srgbClr val="61615C"/>
                </a:solidFill>
                <a:latin typeface="Tomorrow" pitchFamily="34" charset="0"/>
                <a:ea typeface="Tomorrow" pitchFamily="34" charset="-122"/>
                <a:cs typeface="Tomorrow" pitchFamily="34" charset="-120"/>
              </a:rPr>
              <a:t>The initial dataset contained 973 imputs for each single gym member with it's metrics. Total records removed: 93; Underweight with High Fat: 92; Obesity with Low Fat: 1 , leaving the data distribution aprox. 50% males and females as in origin. Leaving the dataset like this with the main variables we are working on as shown below but </a:t>
            </a:r>
            <a:r>
              <a:rPr lang="en-US" sz="1000" b="1" dirty="0">
                <a:solidFill>
                  <a:srgbClr val="61615C"/>
                </a:solidFill>
                <a:latin typeface="Tomorrow" pitchFamily="34" charset="0"/>
                <a:ea typeface="Tomorrow" pitchFamily="34" charset="-122"/>
                <a:cs typeface="Tomorrow" pitchFamily="34" charset="-120"/>
              </a:rPr>
              <a:t>Gender</a:t>
            </a:r>
            <a:r>
              <a:rPr lang="en-US" sz="1000" dirty="0">
                <a:solidFill>
                  <a:srgbClr val="61615C"/>
                </a:solidFill>
                <a:latin typeface="Tomorrow" pitchFamily="34" charset="0"/>
                <a:ea typeface="Tomorrow" pitchFamily="34" charset="-122"/>
                <a:cs typeface="Tomorrow" pitchFamily="34" charset="-120"/>
              </a:rPr>
              <a:t> and </a:t>
            </a:r>
            <a:r>
              <a:rPr lang="en-US" sz="1000" b="1" dirty="0">
                <a:solidFill>
                  <a:srgbClr val="61615C"/>
                </a:solidFill>
                <a:latin typeface="Tomorrow" pitchFamily="34" charset="0"/>
                <a:ea typeface="Tomorrow" pitchFamily="34" charset="-122"/>
                <a:cs typeface="Tomorrow" pitchFamily="34" charset="-120"/>
              </a:rPr>
              <a:t>Workout_Frequency (days/week)</a:t>
            </a:r>
            <a:endParaRPr lang="en-US" sz="1000" dirty="0"/>
          </a:p>
        </p:txBody>
      </p:sp>
      <p:pic>
        <p:nvPicPr>
          <p:cNvPr id="4" name="Image 0" descr="preencoded.png"/>
          <p:cNvPicPr>
            <a:picLocks noChangeAspect="1"/>
          </p:cNvPicPr>
          <p:nvPr/>
        </p:nvPicPr>
        <p:blipFill>
          <a:blip r:embed="rId3"/>
          <a:stretch>
            <a:fillRect/>
          </a:stretch>
        </p:blipFill>
        <p:spPr>
          <a:xfrm>
            <a:off x="464463" y="1723906"/>
            <a:ext cx="7996952" cy="5674162"/>
          </a:xfrm>
          <a:prstGeom prst="rect">
            <a:avLst/>
          </a:prstGeom>
        </p:spPr>
      </p:pic>
      <p:sp>
        <p:nvSpPr>
          <p:cNvPr id="5" name="Text 2"/>
          <p:cNvSpPr/>
          <p:nvPr/>
        </p:nvSpPr>
        <p:spPr>
          <a:xfrm>
            <a:off x="464463" y="7547372"/>
            <a:ext cx="13701474" cy="212408"/>
          </a:xfrm>
          <a:prstGeom prst="rect">
            <a:avLst/>
          </a:prstGeom>
          <a:noFill/>
          <a:ln/>
        </p:spPr>
        <p:txBody>
          <a:bodyPr wrap="none" lIns="0" tIns="0" rIns="0" bIns="0" rtlCol="0" anchor="t"/>
          <a:lstStyle/>
          <a:p>
            <a:pPr marL="0" indent="0">
              <a:lnSpc>
                <a:spcPts val="1650"/>
              </a:lnSpc>
              <a:buNone/>
            </a:pP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7359968"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Member Body Composition Analysis Over 4 Months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nSpc>
                <a:spcPts val="1400"/>
              </a:lnSpc>
              <a:buNone/>
            </a:pPr>
            <a:r>
              <a:rPr lang="en-US" sz="1200" dirty="0">
                <a:solidFill>
                  <a:srgbClr val="61615C"/>
                </a:solidFill>
                <a:latin typeface="Tomorrow" pitchFamily="34" charset="0"/>
                <a:ea typeface="Tomorrow" pitchFamily="34" charset="-122"/>
                <a:cs typeface="Tomorrow" pitchFamily="34" charset="-120"/>
              </a:rPr>
              <a:t>This analysis explores the body composition changes over time for a single gym member just to check the relevance and relation of BMI, Weight and Fat as on our dataset we only have single records for each gym member.</a:t>
            </a:r>
            <a:endParaRPr lang="en-US" sz="1200" dirty="0"/>
          </a:p>
        </p:txBody>
      </p:sp>
      <p:pic>
        <p:nvPicPr>
          <p:cNvPr id="4" name="Image 0" descr="preencoded.png"/>
          <p:cNvPicPr>
            <a:picLocks noChangeAspect="1"/>
          </p:cNvPicPr>
          <p:nvPr/>
        </p:nvPicPr>
        <p:blipFill>
          <a:blip r:embed="rId3"/>
          <a:stretch>
            <a:fillRect/>
          </a:stretch>
        </p:blipFill>
        <p:spPr>
          <a:xfrm>
            <a:off x="3316664" y="1201936"/>
            <a:ext cx="7997071" cy="6827327"/>
          </a:xfrm>
          <a:prstGeom prst="rect">
            <a:avLst/>
          </a:prstGeom>
        </p:spPr>
      </p:pic>
      <p:sp>
        <p:nvSpPr>
          <p:cNvPr id="5" name="Text 2"/>
          <p:cNvSpPr/>
          <p:nvPr/>
        </p:nvSpPr>
        <p:spPr>
          <a:xfrm>
            <a:off x="396835" y="9686568"/>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omorrow" pitchFamily="34" charset="0"/>
                <a:ea typeface="Tomorrow" pitchFamily="34" charset="-122"/>
                <a:cs typeface="Tomorrow" pitchFamily="34" charset="-120"/>
              </a:rPr>
              <a:t>The analysis focuses on six key body composition metrics: BMI, Weight body fat percentage, lean body mass, and waist-to-hip ratio, tracked over a period of four months.</a:t>
            </a:r>
            <a:endParaRPr lang="en-US" sz="8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3624" y="430887"/>
            <a:ext cx="6010870" cy="378262"/>
          </a:xfrm>
          <a:prstGeom prst="rect">
            <a:avLst/>
          </a:prstGeom>
          <a:noFill/>
          <a:ln/>
        </p:spPr>
        <p:txBody>
          <a:bodyPr wrap="none" lIns="0" tIns="0" rIns="0" bIns="0" rtlCol="0" anchor="t"/>
          <a:lstStyle/>
          <a:p>
            <a:pPr marL="0" indent="0">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Correlation Matrix of Body Composition</a:t>
            </a:r>
            <a:endParaRPr lang="en-US" sz="2350" dirty="0"/>
          </a:p>
        </p:txBody>
      </p:sp>
      <p:sp>
        <p:nvSpPr>
          <p:cNvPr id="3" name="Text 1"/>
          <p:cNvSpPr/>
          <p:nvPr/>
        </p:nvSpPr>
        <p:spPr>
          <a:xfrm>
            <a:off x="7198399" y="1230987"/>
            <a:ext cx="4334113" cy="2534960"/>
          </a:xfrm>
          <a:prstGeom prst="rect">
            <a:avLst/>
          </a:prstGeom>
          <a:noFill/>
          <a:ln/>
        </p:spPr>
        <p:txBody>
          <a:bodyPr wrap="none" lIns="0" tIns="0" rIns="0" bIns="0" rtlCol="0" anchor="t"/>
          <a:lstStyle/>
          <a:p>
            <a:pPr marL="0" indent="0">
              <a:lnSpc>
                <a:spcPts val="1500"/>
              </a:lnSpc>
              <a:buNone/>
            </a:pPr>
            <a:endParaRPr lang="en-US" sz="1100" dirty="0"/>
          </a:p>
        </p:txBody>
      </p:sp>
      <p:pic>
        <p:nvPicPr>
          <p:cNvPr id="4" name="Image 0" descr="preencoded.png"/>
          <p:cNvPicPr>
            <a:picLocks noChangeAspect="1"/>
          </p:cNvPicPr>
          <p:nvPr/>
        </p:nvPicPr>
        <p:blipFill>
          <a:blip r:embed="rId3"/>
          <a:stretch>
            <a:fillRect/>
          </a:stretch>
        </p:blipFill>
        <p:spPr>
          <a:xfrm>
            <a:off x="423624" y="1381006"/>
            <a:ext cx="6461641" cy="5894070"/>
          </a:xfrm>
          <a:prstGeom prst="rect">
            <a:avLst/>
          </a:prstGeom>
        </p:spPr>
      </p:pic>
      <p:sp>
        <p:nvSpPr>
          <p:cNvPr id="5" name="Text 2"/>
          <p:cNvSpPr/>
          <p:nvPr/>
        </p:nvSpPr>
        <p:spPr>
          <a:xfrm>
            <a:off x="7198399" y="3765947"/>
            <a:ext cx="7077312" cy="884753"/>
          </a:xfrm>
          <a:prstGeom prst="rect">
            <a:avLst/>
          </a:prstGeom>
          <a:noFill/>
          <a:ln/>
        </p:spPr>
        <p:txBody>
          <a:bodyPr wrap="square" lIns="0" tIns="0" rIns="0" bIns="0" rtlCol="0" anchor="t"/>
          <a:lstStyle/>
          <a:p>
            <a:pPr marL="0" indent="0">
              <a:lnSpc>
                <a:spcPts val="1500"/>
              </a:lnSpc>
              <a:buNone/>
            </a:pPr>
            <a:r>
              <a:rPr lang="en-US" sz="1400" dirty="0">
                <a:solidFill>
                  <a:srgbClr val="61615C"/>
                </a:solidFill>
                <a:latin typeface="Tomorrow" pitchFamily="34" charset="0"/>
                <a:ea typeface="Tomorrow" pitchFamily="34" charset="-122"/>
                <a:cs typeface="Tomorrow" pitchFamily="34" charset="-120"/>
              </a:rPr>
              <a:t>This matrix reveals a stronger positive correlation between BMI and muscle mass than fat, indicating that this individual seems to have a high muscle mass. It also shows a light correlation between body water and fat, which is common as fat mass contains about 10-20% water, while lean mass (such as bone and muscle) has around 70-75% water.</a:t>
            </a:r>
            <a:endParaRPr lang="en-US" sz="1400" dirty="0"/>
          </a:p>
        </p:txBody>
      </p:sp>
      <p:sp>
        <p:nvSpPr>
          <p:cNvPr id="7" name="CuadroTexto 6">
            <a:extLst>
              <a:ext uri="{FF2B5EF4-FFF2-40B4-BE49-F238E27FC236}">
                <a16:creationId xmlns:a16="http://schemas.microsoft.com/office/drawing/2014/main" id="{FB2A8FDD-0452-E90D-33CD-14B7BA0D23A9}"/>
              </a:ext>
            </a:extLst>
          </p:cNvPr>
          <p:cNvSpPr txBox="1"/>
          <p:nvPr/>
        </p:nvSpPr>
        <p:spPr>
          <a:xfrm>
            <a:off x="7196256" y="2061168"/>
            <a:ext cx="7315200" cy="874598"/>
          </a:xfrm>
          <a:prstGeom prst="rect">
            <a:avLst/>
          </a:prstGeom>
          <a:noFill/>
        </p:spPr>
        <p:txBody>
          <a:bodyPr wrap="square">
            <a:spAutoFit/>
          </a:bodyPr>
          <a:lstStyle/>
          <a:p>
            <a:pPr marL="0" indent="0">
              <a:lnSpc>
                <a:spcPts val="1500"/>
              </a:lnSpc>
              <a:buNone/>
            </a:pPr>
            <a:r>
              <a:rPr lang="en-US" sz="1800" dirty="0">
                <a:solidFill>
                  <a:srgbClr val="61615C"/>
                </a:solidFill>
                <a:latin typeface="Tomorrow" pitchFamily="34" charset="0"/>
                <a:ea typeface="Tomorrow" pitchFamily="34" charset="-122"/>
                <a:cs typeface="Tomorrow" pitchFamily="34" charset="-120"/>
              </a:rPr>
              <a:t>The correlation matrix helps understand relationships between different body composition metrics. Strong positive correlations suggest variables move in the same direction, while negative correlations suggest opposite movements.</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23190"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Correlation Matrix of All Gym Members</a:t>
            </a:r>
            <a:endParaRPr lang="en-US" sz="2200" dirty="0"/>
          </a:p>
        </p:txBody>
      </p:sp>
      <p:sp>
        <p:nvSpPr>
          <p:cNvPr id="3" name="Text 1"/>
          <p:cNvSpPr/>
          <p:nvPr/>
        </p:nvSpPr>
        <p:spPr>
          <a:xfrm>
            <a:off x="396835" y="892969"/>
            <a:ext cx="9734136" cy="819717"/>
          </a:xfrm>
          <a:prstGeom prst="rect">
            <a:avLst/>
          </a:prstGeom>
          <a:noFill/>
          <a:ln/>
        </p:spPr>
        <p:txBody>
          <a:bodyPr wrap="none" lIns="0" tIns="0" rIns="0" bIns="0" rtlCol="0" anchor="t"/>
          <a:lstStyle/>
          <a:p>
            <a:pPr marL="0" indent="0">
              <a:lnSpc>
                <a:spcPts val="1400"/>
              </a:lnSpc>
              <a:buNone/>
            </a:pPr>
            <a:endParaRPr lang="en-US" sz="850" dirty="0"/>
          </a:p>
        </p:txBody>
      </p:sp>
      <p:pic>
        <p:nvPicPr>
          <p:cNvPr id="6" name="Image 0" descr="preencoded.png"/>
          <p:cNvPicPr>
            <a:picLocks noChangeAspect="1"/>
          </p:cNvPicPr>
          <p:nvPr/>
        </p:nvPicPr>
        <p:blipFill>
          <a:blip r:embed="rId3"/>
          <a:stretch>
            <a:fillRect/>
          </a:stretch>
        </p:blipFill>
        <p:spPr>
          <a:xfrm>
            <a:off x="3072585" y="1819870"/>
            <a:ext cx="7917656" cy="6301502"/>
          </a:xfrm>
          <a:prstGeom prst="rect">
            <a:avLst/>
          </a:prstGeom>
        </p:spPr>
      </p:pic>
      <p:sp>
        <p:nvSpPr>
          <p:cNvPr id="8" name="CuadroTexto 7">
            <a:extLst>
              <a:ext uri="{FF2B5EF4-FFF2-40B4-BE49-F238E27FC236}">
                <a16:creationId xmlns:a16="http://schemas.microsoft.com/office/drawing/2014/main" id="{150441A0-D20B-7F70-2041-89B7F42681F0}"/>
              </a:ext>
            </a:extLst>
          </p:cNvPr>
          <p:cNvSpPr txBox="1"/>
          <p:nvPr/>
        </p:nvSpPr>
        <p:spPr>
          <a:xfrm>
            <a:off x="396834" y="773339"/>
            <a:ext cx="13269159" cy="830997"/>
          </a:xfrm>
          <a:prstGeom prst="rect">
            <a:avLst/>
          </a:prstGeom>
          <a:noFill/>
        </p:spPr>
        <p:txBody>
          <a:bodyPr wrap="square">
            <a:spAutoFit/>
          </a:bodyPr>
          <a:lstStyle/>
          <a:p>
            <a:r>
              <a:rPr lang="es-ES" sz="1600" dirty="0" err="1"/>
              <a:t>This</a:t>
            </a:r>
            <a:r>
              <a:rPr lang="es-ES" sz="1600" dirty="0"/>
              <a:t> </a:t>
            </a:r>
            <a:r>
              <a:rPr lang="es-ES" sz="1600" dirty="0" err="1"/>
              <a:t>correlation</a:t>
            </a:r>
            <a:r>
              <a:rPr lang="es-ES" sz="1600" dirty="0"/>
              <a:t> </a:t>
            </a:r>
            <a:r>
              <a:rPr lang="es-ES" sz="1600" dirty="0" err="1"/>
              <a:t>matrix</a:t>
            </a:r>
            <a:r>
              <a:rPr lang="es-ES" sz="1600" dirty="0"/>
              <a:t> </a:t>
            </a:r>
            <a:r>
              <a:rPr lang="es-ES" sz="1600" dirty="0" err="1"/>
              <a:t>analyses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different</a:t>
            </a:r>
            <a:r>
              <a:rPr lang="es-ES" sz="1600" dirty="0"/>
              <a:t> </a:t>
            </a:r>
            <a:r>
              <a:rPr lang="es-ES" sz="1600" dirty="0" err="1"/>
              <a:t>body</a:t>
            </a:r>
            <a:r>
              <a:rPr lang="es-ES" sz="1600" dirty="0"/>
              <a:t> </a:t>
            </a:r>
            <a:r>
              <a:rPr lang="es-ES" sz="1600" dirty="0" err="1"/>
              <a:t>composition</a:t>
            </a:r>
            <a:r>
              <a:rPr lang="es-ES" sz="1600" dirty="0"/>
              <a:t> </a:t>
            </a:r>
            <a:r>
              <a:rPr lang="es-ES" sz="1600" dirty="0" err="1"/>
              <a:t>metrics</a:t>
            </a:r>
            <a:r>
              <a:rPr lang="es-ES" sz="1600" dirty="0"/>
              <a:t> </a:t>
            </a:r>
            <a:r>
              <a:rPr lang="es-ES" sz="1600" dirty="0" err="1"/>
              <a:t>for</a:t>
            </a:r>
            <a:r>
              <a:rPr lang="es-ES" sz="1600" dirty="0"/>
              <a:t> </a:t>
            </a:r>
            <a:r>
              <a:rPr lang="es-ES" sz="1600" dirty="0" err="1"/>
              <a:t>all</a:t>
            </a:r>
            <a:r>
              <a:rPr lang="es-ES" sz="1600" dirty="0"/>
              <a:t> </a:t>
            </a:r>
            <a:r>
              <a:rPr lang="es-ES" sz="1600" dirty="0" err="1"/>
              <a:t>gym</a:t>
            </a:r>
            <a:r>
              <a:rPr lang="es-ES" sz="1600" dirty="0"/>
              <a:t> </a:t>
            </a:r>
            <a:r>
              <a:rPr lang="es-ES" sz="1600" dirty="0" err="1"/>
              <a:t>members</a:t>
            </a:r>
            <a:r>
              <a:rPr lang="es-ES" sz="1600" dirty="0"/>
              <a:t>. </a:t>
            </a:r>
            <a:r>
              <a:rPr lang="es-ES" sz="1600" dirty="0" err="1"/>
              <a:t>It</a:t>
            </a:r>
            <a:r>
              <a:rPr lang="es-ES" sz="1600" dirty="0"/>
              <a:t> </a:t>
            </a:r>
            <a:r>
              <a:rPr lang="es-ES" sz="1600" dirty="0" err="1"/>
              <a:t>helps</a:t>
            </a:r>
            <a:r>
              <a:rPr lang="es-ES" sz="1600" dirty="0"/>
              <a:t> </a:t>
            </a:r>
            <a:r>
              <a:rPr lang="es-ES" sz="1600" dirty="0" err="1"/>
              <a:t>to</a:t>
            </a:r>
            <a:r>
              <a:rPr lang="es-ES" sz="1600" dirty="0"/>
              <a:t> </a:t>
            </a:r>
            <a:r>
              <a:rPr lang="es-ES" sz="1600" dirty="0" err="1"/>
              <a:t>identify</a:t>
            </a:r>
            <a:r>
              <a:rPr lang="es-ES" sz="1600" dirty="0"/>
              <a:t> </a:t>
            </a:r>
            <a:r>
              <a:rPr lang="es-ES" sz="1600" dirty="0" err="1"/>
              <a:t>key</a:t>
            </a:r>
            <a:r>
              <a:rPr lang="es-ES" sz="1600" dirty="0"/>
              <a:t> </a:t>
            </a:r>
            <a:r>
              <a:rPr lang="es-ES" sz="1600" dirty="0" err="1"/>
              <a:t>relationships</a:t>
            </a:r>
            <a:r>
              <a:rPr lang="es-ES" sz="1600" dirty="0"/>
              <a:t> </a:t>
            </a:r>
            <a:r>
              <a:rPr lang="es-ES" sz="1600" dirty="0" err="1"/>
              <a:t>between</a:t>
            </a:r>
            <a:r>
              <a:rPr lang="es-ES" sz="1600" dirty="0"/>
              <a:t> </a:t>
            </a:r>
            <a:r>
              <a:rPr lang="es-ES" sz="1600" dirty="0" err="1"/>
              <a:t>factors</a:t>
            </a:r>
            <a:r>
              <a:rPr lang="es-ES" sz="1600" dirty="0"/>
              <a:t> </a:t>
            </a:r>
            <a:r>
              <a:rPr lang="es-ES" sz="1600" dirty="0" err="1"/>
              <a:t>like</a:t>
            </a:r>
            <a:r>
              <a:rPr lang="es-ES" sz="1600" dirty="0"/>
              <a:t> </a:t>
            </a:r>
            <a:r>
              <a:rPr lang="es-ES" sz="1600" dirty="0" err="1"/>
              <a:t>calories</a:t>
            </a:r>
            <a:r>
              <a:rPr lang="es-ES" sz="1600" dirty="0"/>
              <a:t> </a:t>
            </a:r>
            <a:r>
              <a:rPr lang="es-ES" sz="1600" dirty="0" err="1"/>
              <a:t>burned</a:t>
            </a:r>
            <a:r>
              <a:rPr lang="es-ES" sz="1600" dirty="0"/>
              <a:t>, </a:t>
            </a:r>
            <a:r>
              <a:rPr lang="es-ES" sz="1600" dirty="0" err="1"/>
              <a:t>fat</a:t>
            </a:r>
            <a:r>
              <a:rPr lang="es-ES" sz="1600" dirty="0"/>
              <a:t> </a:t>
            </a:r>
            <a:r>
              <a:rPr lang="es-ES" sz="1600" dirty="0" err="1"/>
              <a:t>percentage</a:t>
            </a:r>
            <a:r>
              <a:rPr lang="es-ES" sz="1600" dirty="0"/>
              <a:t>, and </a:t>
            </a:r>
            <a:r>
              <a:rPr lang="es-ES" sz="1600" dirty="0" err="1"/>
              <a:t>workout</a:t>
            </a:r>
            <a:r>
              <a:rPr lang="es-ES" sz="1600" dirty="0"/>
              <a:t> </a:t>
            </a:r>
            <a:r>
              <a:rPr lang="es-ES" sz="1600" dirty="0" err="1"/>
              <a:t>frequency</a:t>
            </a:r>
            <a:r>
              <a:rPr lang="es-ES" sz="1600" dirty="0"/>
              <a:t>. </a:t>
            </a:r>
            <a:r>
              <a:rPr lang="es-ES" sz="1600" dirty="0" err="1"/>
              <a:t>Understanding</a:t>
            </a:r>
            <a:r>
              <a:rPr lang="es-ES" sz="1600" dirty="0"/>
              <a:t> </a:t>
            </a:r>
            <a:r>
              <a:rPr lang="es-ES" sz="1600" dirty="0" err="1"/>
              <a:t>these</a:t>
            </a:r>
            <a:r>
              <a:rPr lang="es-ES" sz="1600" dirty="0"/>
              <a:t> </a:t>
            </a:r>
            <a:r>
              <a:rPr lang="es-ES" sz="1600" dirty="0" err="1"/>
              <a:t>correlations</a:t>
            </a:r>
            <a:r>
              <a:rPr lang="es-ES" sz="1600" dirty="0"/>
              <a:t> can </a:t>
            </a:r>
            <a:r>
              <a:rPr lang="es-ES" sz="1600" dirty="0" err="1"/>
              <a:t>help</a:t>
            </a:r>
            <a:r>
              <a:rPr lang="es-ES" sz="1600" dirty="0"/>
              <a:t> </a:t>
            </a:r>
            <a:r>
              <a:rPr lang="es-ES" sz="1600" dirty="0" err="1"/>
              <a:t>optimise</a:t>
            </a:r>
            <a:r>
              <a:rPr lang="es-ES" sz="1600" dirty="0"/>
              <a:t> </a:t>
            </a:r>
            <a:r>
              <a:rPr lang="es-ES" sz="1600" dirty="0" err="1"/>
              <a:t>workout</a:t>
            </a:r>
            <a:r>
              <a:rPr lang="es-ES" sz="1600" dirty="0"/>
              <a:t> </a:t>
            </a:r>
            <a:r>
              <a:rPr lang="es-ES" sz="1600" dirty="0" err="1"/>
              <a:t>routines</a:t>
            </a:r>
            <a:r>
              <a:rPr lang="es-ES" sz="1600" dirty="0"/>
              <a:t> and </a:t>
            </a:r>
            <a:r>
              <a:rPr lang="es-ES" sz="1600" dirty="0" err="1"/>
              <a:t>provide</a:t>
            </a:r>
            <a:r>
              <a:rPr lang="es-ES" sz="1600" dirty="0"/>
              <a:t> </a:t>
            </a:r>
            <a:r>
              <a:rPr lang="es-ES" sz="1600" dirty="0" err="1"/>
              <a:t>personalised</a:t>
            </a:r>
            <a:r>
              <a:rPr lang="es-ES" sz="1600" dirty="0"/>
              <a:t> fitness </a:t>
            </a:r>
            <a:r>
              <a:rPr lang="es-ES" sz="1600" dirty="0" err="1"/>
              <a:t>recommendations</a:t>
            </a:r>
            <a:r>
              <a:rPr lang="es-ES" sz="1600" dirty="0"/>
              <a:t>.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1264</Words>
  <Application>Microsoft Office PowerPoint</Application>
  <PresentationFormat>Personalizado</PresentationFormat>
  <Paragraphs>125</Paragraphs>
  <Slides>20</Slides>
  <Notes>20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Tomorrow Semi Bold</vt:lpstr>
      <vt:lpstr>Tomorrow</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Mikel Telo</cp:lastModifiedBy>
  <cp:revision>1</cp:revision>
  <dcterms:created xsi:type="dcterms:W3CDTF">2024-11-10T15:31:09Z</dcterms:created>
  <dcterms:modified xsi:type="dcterms:W3CDTF">2024-11-11T05:33:36Z</dcterms:modified>
</cp:coreProperties>
</file>